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65"/>
  </p:notesMasterIdLst>
  <p:sldIdLst>
    <p:sldId id="393" r:id="rId2"/>
    <p:sldId id="634" r:id="rId3"/>
    <p:sldId id="297" r:id="rId4"/>
    <p:sldId id="298" r:id="rId5"/>
    <p:sldId id="635" r:id="rId6"/>
    <p:sldId id="636" r:id="rId7"/>
    <p:sldId id="637" r:id="rId8"/>
    <p:sldId id="582" r:id="rId9"/>
    <p:sldId id="645" r:id="rId10"/>
    <p:sldId id="583" r:id="rId11"/>
    <p:sldId id="584" r:id="rId12"/>
    <p:sldId id="337" r:id="rId13"/>
    <p:sldId id="585" r:id="rId14"/>
    <p:sldId id="631" r:id="rId15"/>
    <p:sldId id="630" r:id="rId16"/>
    <p:sldId id="394" r:id="rId17"/>
    <p:sldId id="284" r:id="rId18"/>
    <p:sldId id="276" r:id="rId19"/>
    <p:sldId id="627" r:id="rId20"/>
    <p:sldId id="629" r:id="rId21"/>
    <p:sldId id="628" r:id="rId22"/>
    <p:sldId id="666" r:id="rId23"/>
    <p:sldId id="664" r:id="rId24"/>
    <p:sldId id="651" r:id="rId25"/>
    <p:sldId id="652" r:id="rId26"/>
    <p:sldId id="653" r:id="rId27"/>
    <p:sldId id="618" r:id="rId28"/>
    <p:sldId id="619" r:id="rId29"/>
    <p:sldId id="574" r:id="rId30"/>
    <p:sldId id="654" r:id="rId31"/>
    <p:sldId id="658" r:id="rId32"/>
    <p:sldId id="657" r:id="rId33"/>
    <p:sldId id="660" r:id="rId34"/>
    <p:sldId id="616" r:id="rId35"/>
    <p:sldId id="326" r:id="rId36"/>
    <p:sldId id="659" r:id="rId37"/>
    <p:sldId id="610" r:id="rId38"/>
    <p:sldId id="611" r:id="rId39"/>
    <p:sldId id="617" r:id="rId40"/>
    <p:sldId id="596" r:id="rId41"/>
    <p:sldId id="661" r:id="rId42"/>
    <p:sldId id="338" r:id="rId43"/>
    <p:sldId id="612" r:id="rId44"/>
    <p:sldId id="662" r:id="rId45"/>
    <p:sldId id="555" r:id="rId46"/>
    <p:sldId id="556" r:id="rId47"/>
    <p:sldId id="557" r:id="rId48"/>
    <p:sldId id="396" r:id="rId49"/>
    <p:sldId id="397" r:id="rId50"/>
    <p:sldId id="646" r:id="rId51"/>
    <p:sldId id="649" r:id="rId52"/>
    <p:sldId id="404" r:id="rId53"/>
    <p:sldId id="414" r:id="rId54"/>
    <p:sldId id="415" r:id="rId55"/>
    <p:sldId id="417" r:id="rId56"/>
    <p:sldId id="601" r:id="rId57"/>
    <p:sldId id="410" r:id="rId58"/>
    <p:sldId id="597" r:id="rId59"/>
    <p:sldId id="663" r:id="rId60"/>
    <p:sldId id="595" r:id="rId61"/>
    <p:sldId id="665" r:id="rId62"/>
    <p:sldId id="590" r:id="rId63"/>
    <p:sldId id="260" r:id="rId64"/>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 David S." initials="PDS" lastIdx="1" clrIdx="0">
    <p:extLst>
      <p:ext uri="{19B8F6BF-5375-455C-9EA6-DF929625EA0E}">
        <p15:presenceInfo xmlns:p15="http://schemas.microsoft.com/office/powerpoint/2012/main" userId="S::05554@apps.everettsd.org::89b4e851-90dd-44f4-a02f-c1f7ca487c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C21"/>
    <a:srgbClr val="113363"/>
    <a:srgbClr val="02B2EE"/>
    <a:srgbClr val="D9531E"/>
    <a:srgbClr val="F57F03"/>
    <a:srgbClr val="FF00FF"/>
    <a:srgbClr val="F7AB1F"/>
    <a:srgbClr val="FFEEAD"/>
    <a:srgbClr val="01447B"/>
    <a:srgbClr val="A6634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CF3FD-EA0E-47C3-B5EF-67E96F5FFB4B}" v="7" dt="2024-08-26T23:13:26.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David S." userId="89b4e851-90dd-44f4-a02f-c1f7ca487ce8" providerId="ADAL" clId="{C1DCF3FD-EA0E-47C3-B5EF-67E96F5FFB4B}"/>
    <pc:docChg chg="custSel addSld delSld modSld">
      <pc:chgData name="Peters, David S." userId="89b4e851-90dd-44f4-a02f-c1f7ca487ce8" providerId="ADAL" clId="{C1DCF3FD-EA0E-47C3-B5EF-67E96F5FFB4B}" dt="2024-08-26T23:12:09.871" v="18" actId="732"/>
      <pc:docMkLst>
        <pc:docMk/>
      </pc:docMkLst>
      <pc:sldChg chg="addSp delSp modSp mod delAnim modAnim">
        <pc:chgData name="Peters, David S." userId="89b4e851-90dd-44f4-a02f-c1f7ca487ce8" providerId="ADAL" clId="{C1DCF3FD-EA0E-47C3-B5EF-67E96F5FFB4B}" dt="2024-08-26T23:12:09.871" v="18" actId="732"/>
        <pc:sldMkLst>
          <pc:docMk/>
          <pc:sldMk cId="1994179852" sldId="617"/>
        </pc:sldMkLst>
        <pc:spChg chg="add mod">
          <ac:chgData name="Peters, David S." userId="89b4e851-90dd-44f4-a02f-c1f7ca487ce8" providerId="ADAL" clId="{C1DCF3FD-EA0E-47C3-B5EF-67E96F5FFB4B}" dt="2024-08-26T23:11:13.110" v="11"/>
          <ac:spMkLst>
            <pc:docMk/>
            <pc:sldMk cId="1994179852" sldId="617"/>
            <ac:spMk id="2" creationId="{CD8658E4-BB11-E1F7-2D0B-1C9AD1A9D113}"/>
          </ac:spMkLst>
        </pc:spChg>
        <pc:spChg chg="del mod">
          <ac:chgData name="Peters, David S." userId="89b4e851-90dd-44f4-a02f-c1f7ca487ce8" providerId="ADAL" clId="{C1DCF3FD-EA0E-47C3-B5EF-67E96F5FFB4B}" dt="2024-08-26T23:11:12.301" v="10" actId="478"/>
          <ac:spMkLst>
            <pc:docMk/>
            <pc:sldMk cId="1994179852" sldId="617"/>
            <ac:spMk id="4" creationId="{5BCB30D1-2E41-F259-93EC-592659F09561}"/>
          </ac:spMkLst>
        </pc:spChg>
        <pc:picChg chg="del">
          <ac:chgData name="Peters, David S." userId="89b4e851-90dd-44f4-a02f-c1f7ca487ce8" providerId="ADAL" clId="{C1DCF3FD-EA0E-47C3-B5EF-67E96F5FFB4B}" dt="2024-08-26T23:11:17.141" v="12" actId="478"/>
          <ac:picMkLst>
            <pc:docMk/>
            <pc:sldMk cId="1994179852" sldId="617"/>
            <ac:picMk id="5" creationId="{6BF699EB-CBAE-47C1-BD2F-7030A394EB09}"/>
          </ac:picMkLst>
        </pc:picChg>
        <pc:picChg chg="del">
          <ac:chgData name="Peters, David S." userId="89b4e851-90dd-44f4-a02f-c1f7ca487ce8" providerId="ADAL" clId="{C1DCF3FD-EA0E-47C3-B5EF-67E96F5FFB4B}" dt="2024-08-26T23:11:17.811" v="13" actId="478"/>
          <ac:picMkLst>
            <pc:docMk/>
            <pc:sldMk cId="1994179852" sldId="617"/>
            <ac:picMk id="6" creationId="{23AD72DC-1EF0-4A29-A80A-3E4B2A438948}"/>
          </ac:picMkLst>
        </pc:picChg>
        <pc:picChg chg="del">
          <ac:chgData name="Peters, David S." userId="89b4e851-90dd-44f4-a02f-c1f7ca487ce8" providerId="ADAL" clId="{C1DCF3FD-EA0E-47C3-B5EF-67E96F5FFB4B}" dt="2024-08-26T23:11:19.684" v="14" actId="478"/>
          <ac:picMkLst>
            <pc:docMk/>
            <pc:sldMk cId="1994179852" sldId="617"/>
            <ac:picMk id="7" creationId="{305E894A-9AD6-4873-B66A-E66DB99E47BA}"/>
          </ac:picMkLst>
        </pc:picChg>
        <pc:picChg chg="add mod modCrop">
          <ac:chgData name="Peters, David S." userId="89b4e851-90dd-44f4-a02f-c1f7ca487ce8" providerId="ADAL" clId="{C1DCF3FD-EA0E-47C3-B5EF-67E96F5FFB4B}" dt="2024-08-26T23:12:09.871" v="18" actId="732"/>
          <ac:picMkLst>
            <pc:docMk/>
            <pc:sldMk cId="1994179852" sldId="617"/>
            <ac:picMk id="8" creationId="{85F74EB5-BA91-A9B0-8EEA-E4FBA437AACC}"/>
          </ac:picMkLst>
        </pc:picChg>
      </pc:sldChg>
      <pc:sldChg chg="del">
        <pc:chgData name="Peters, David S." userId="89b4e851-90dd-44f4-a02f-c1f7ca487ce8" providerId="ADAL" clId="{C1DCF3FD-EA0E-47C3-B5EF-67E96F5FFB4B}" dt="2024-08-26T22:43:30.663" v="0" actId="47"/>
        <pc:sldMkLst>
          <pc:docMk/>
          <pc:sldMk cId="235421521" sldId="622"/>
        </pc:sldMkLst>
      </pc:sldChg>
      <pc:sldChg chg="add del">
        <pc:chgData name="Peters, David S." userId="89b4e851-90dd-44f4-a02f-c1f7ca487ce8" providerId="ADAL" clId="{C1DCF3FD-EA0E-47C3-B5EF-67E96F5FFB4B}" dt="2024-08-26T22:59:34.607" v="2" actId="47"/>
        <pc:sldMkLst>
          <pc:docMk/>
          <pc:sldMk cId="1371661471" sldId="667"/>
        </pc:sldMkLst>
      </pc:sldChg>
      <pc:sldChg chg="addSp delSp modSp new del mod modAnim">
        <pc:chgData name="Peters, David S." userId="89b4e851-90dd-44f4-a02f-c1f7ca487ce8" providerId="ADAL" clId="{C1DCF3FD-EA0E-47C3-B5EF-67E96F5FFB4B}" dt="2024-08-26T23:09:48.297" v="8" actId="47"/>
        <pc:sldMkLst>
          <pc:docMk/>
          <pc:sldMk cId="2421836159" sldId="667"/>
        </pc:sldMkLst>
        <pc:spChg chg="del">
          <ac:chgData name="Peters, David S." userId="89b4e851-90dd-44f4-a02f-c1f7ca487ce8" providerId="ADAL" clId="{C1DCF3FD-EA0E-47C3-B5EF-67E96F5FFB4B}" dt="2024-08-26T22:59:57.117" v="5" actId="478"/>
          <ac:spMkLst>
            <pc:docMk/>
            <pc:sldMk cId="2421836159" sldId="667"/>
            <ac:spMk id="2" creationId="{35F4D63E-4C0C-E2FD-1EB3-7A8312A21B37}"/>
          </ac:spMkLst>
        </pc:spChg>
        <pc:spChg chg="del">
          <ac:chgData name="Peters, David S." userId="89b4e851-90dd-44f4-a02f-c1f7ca487ce8" providerId="ADAL" clId="{C1DCF3FD-EA0E-47C3-B5EF-67E96F5FFB4B}" dt="2024-08-26T22:59:58.410" v="6" actId="478"/>
          <ac:spMkLst>
            <pc:docMk/>
            <pc:sldMk cId="2421836159" sldId="667"/>
            <ac:spMk id="3" creationId="{415C9298-F269-2007-7613-9B223F2E9DA6}"/>
          </ac:spMkLst>
        </pc:spChg>
        <pc:graphicFrameChg chg="add mod">
          <ac:chgData name="Peters, David S." userId="89b4e851-90dd-44f4-a02f-c1f7ca487ce8" providerId="ADAL" clId="{C1DCF3FD-EA0E-47C3-B5EF-67E96F5FFB4B}" dt="2024-08-26T23:00:00.020" v="7"/>
          <ac:graphicFrameMkLst>
            <pc:docMk/>
            <pc:sldMk cId="2421836159" sldId="667"/>
            <ac:graphicFrameMk id="4" creationId="{4FD5F524-00C5-B062-D707-5FB1447641B1}"/>
          </ac:graphicFrameMkLst>
        </pc:graphicFrameChg>
        <pc:picChg chg="add mod">
          <ac:chgData name="Peters, David S." userId="89b4e851-90dd-44f4-a02f-c1f7ca487ce8" providerId="ADAL" clId="{C1DCF3FD-EA0E-47C3-B5EF-67E96F5FFB4B}" dt="2024-08-26T23:00:00.020" v="7"/>
          <ac:picMkLst>
            <pc:docMk/>
            <pc:sldMk cId="2421836159" sldId="667"/>
            <ac:picMk id="5" creationId="{8DCCDE5F-CA37-81F9-5FDF-1F99014B8B95}"/>
          </ac:picMkLst>
        </pc:picChg>
        <pc:picChg chg="add mod">
          <ac:chgData name="Peters, David S." userId="89b4e851-90dd-44f4-a02f-c1f7ca487ce8" providerId="ADAL" clId="{C1DCF3FD-EA0E-47C3-B5EF-67E96F5FFB4B}" dt="2024-08-26T23:00:00.020" v="7"/>
          <ac:picMkLst>
            <pc:docMk/>
            <pc:sldMk cId="2421836159" sldId="667"/>
            <ac:picMk id="6" creationId="{64BF405E-A604-247D-0F4A-67E181D68A05}"/>
          </ac:picMkLst>
        </pc:picChg>
        <pc:picChg chg="add mod">
          <ac:chgData name="Peters, David S." userId="89b4e851-90dd-44f4-a02f-c1f7ca487ce8" providerId="ADAL" clId="{C1DCF3FD-EA0E-47C3-B5EF-67E96F5FFB4B}" dt="2024-08-26T23:00:00.020" v="7"/>
          <ac:picMkLst>
            <pc:docMk/>
            <pc:sldMk cId="2421836159" sldId="667"/>
            <ac:picMk id="7" creationId="{C26CC382-E1FF-5342-D293-0E4C075204EA}"/>
          </ac:picMkLst>
        </pc:picChg>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4-08-21T23:57:00.063"/>
    </inkml:context>
    <inkml:brush xml:id="br0">
      <inkml:brushProperty name="width" value="0.05292" units="cm"/>
      <inkml:brushProperty name="height" value="0.05292" units="cm"/>
      <inkml:brushProperty name="color" value="#FF0000"/>
    </inkml:brush>
  </inkml:definitions>
  <inkml:trace contextRef="#ctx0" brushRef="#br0">2464 10672 2048 0,'0'0'0'16,"0"0"0"-16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377.1958" units="1/cm"/>
          <inkml:channelProperty channel="Y" name="resolution" value="657.57574" units="1/cm"/>
          <inkml:channelProperty channel="F" name="resolution" value="22.75" units="1/deg"/>
          <inkml:channelProperty channel="T" name="resolution" value="1" units="1/dev"/>
        </inkml:channelProperties>
      </inkml:inkSource>
      <inkml:timestamp xml:id="ts0" timeString="2024-08-21T01:04:17.901"/>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1" timeString="2024-08-21T01:04:17.902"/>
    </inkml:context>
  </inkml:definitions>
  <inkml:trace contextRef="#ctx0" brushRef="#br0">294 9161 2048 0</inkml:trace>
  <inkml:trace contextRef="#ctx1" brushRef="#br0">121 9605 2048 0,'0'0'0'0,"0"0"0"16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41E8445F-D32A-4DE7-AD07-526683F8EDB6}" type="datetimeFigureOut">
              <a:rPr lang="en-US" smtClean="0"/>
              <a:t>8/26/2024</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53B2DD59-D21F-4F7C-86AE-C3A72B1DB821}" type="slidenum">
              <a:rPr lang="en-US" smtClean="0"/>
              <a:t>‹#›</a:t>
            </a:fld>
            <a:endParaRPr lang="en-US"/>
          </a:p>
        </p:txBody>
      </p:sp>
    </p:spTree>
    <p:extLst>
      <p:ext uri="{BB962C8B-B14F-4D97-AF65-F5344CB8AC3E}">
        <p14:creationId xmlns:p14="http://schemas.microsoft.com/office/powerpoint/2010/main" val="10100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82D6-DD1A-9C07-205E-8D15279055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84D333-25B2-EEDC-BF38-DF96BBA7E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78704E-BDAE-39FC-4619-EB6DA15D067D}"/>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5" name="Footer Placeholder 4">
            <a:extLst>
              <a:ext uri="{FF2B5EF4-FFF2-40B4-BE49-F238E27FC236}">
                <a16:creationId xmlns:a16="http://schemas.microsoft.com/office/drawing/2014/main" id="{97541740-A343-9D50-E5DC-FA84D75C1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E63B3-279E-AC74-C510-82C97505F2A0}"/>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707858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C306-FB4B-EE63-31DC-7721A06B9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52B0F4-A708-92C6-229C-FF1D52464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DC1E6-0144-3FA8-D7CE-F5A50827B01E}"/>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5" name="Footer Placeholder 4">
            <a:extLst>
              <a:ext uri="{FF2B5EF4-FFF2-40B4-BE49-F238E27FC236}">
                <a16:creationId xmlns:a16="http://schemas.microsoft.com/office/drawing/2014/main" id="{1277135F-781F-578C-A208-76D2EAC3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A41B-4449-F70F-6AAA-529A54DCA562}"/>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98171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B030-3495-1D97-0B9A-EE41A4602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0AA16-6AF6-BF3B-67DA-2BE04502AA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38239-A7E7-8100-657A-63059ED7FBFA}"/>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5" name="Footer Placeholder 4">
            <a:extLst>
              <a:ext uri="{FF2B5EF4-FFF2-40B4-BE49-F238E27FC236}">
                <a16:creationId xmlns:a16="http://schemas.microsoft.com/office/drawing/2014/main" id="{BAB6E165-6395-9F03-36B3-A9B45317F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2ECA3-79B8-F5B4-7377-B46A9B4FB1B3}"/>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53641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BB27-F206-4B34-AC61-14CEEA6D9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B3661-E974-9EF2-B72D-136B2C7600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A9519-25FD-1024-D028-F8A93AF98B21}"/>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5" name="Footer Placeholder 4">
            <a:extLst>
              <a:ext uri="{FF2B5EF4-FFF2-40B4-BE49-F238E27FC236}">
                <a16:creationId xmlns:a16="http://schemas.microsoft.com/office/drawing/2014/main" id="{4ACBE743-2C33-47D6-C850-5E10CB581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3E829-8FCF-DD7D-95BC-1D6108D705C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348510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55F2-E376-7DFF-6A06-D514EFF32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F0FC23-3307-4166-8298-FB41A3098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56B0A-D8EF-CDC0-BF63-74C33F1CB4D5}"/>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5" name="Footer Placeholder 4">
            <a:extLst>
              <a:ext uri="{FF2B5EF4-FFF2-40B4-BE49-F238E27FC236}">
                <a16:creationId xmlns:a16="http://schemas.microsoft.com/office/drawing/2014/main" id="{3C0ABE2E-80F8-84E1-1AFD-8F78740B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0E51-35D5-1219-B6B8-D68309D25F1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509437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6A2E-49F8-585E-8FFE-4CCF7EB8E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73469-5D09-7F19-B87D-AE85AB777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B93E9-1E1B-AE55-DD83-DBC5987CD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DB9A5-7EE9-C1CA-2003-37F180BA3422}"/>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6" name="Footer Placeholder 5">
            <a:extLst>
              <a:ext uri="{FF2B5EF4-FFF2-40B4-BE49-F238E27FC236}">
                <a16:creationId xmlns:a16="http://schemas.microsoft.com/office/drawing/2014/main" id="{9AE5756E-1115-6036-9A31-8558A2378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A1C4A-80D3-87D5-679A-FD4485257F18}"/>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70816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E00F-DF2A-D3D4-C5D9-906983575D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7524-1829-177C-C213-D3B66B1B4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30EBA-DB00-F1DC-D206-1DF7520E1D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772C0-7B6D-0D1F-0292-ABB6F7DD57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70A3A-38F9-B227-63E4-42A46BC773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DE9A7-0CFF-8C74-8A4B-031EE65F2FEB}"/>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8" name="Footer Placeholder 7">
            <a:extLst>
              <a:ext uri="{FF2B5EF4-FFF2-40B4-BE49-F238E27FC236}">
                <a16:creationId xmlns:a16="http://schemas.microsoft.com/office/drawing/2014/main" id="{210B221B-B1A8-0A86-C399-5BCECB499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7FB298-382B-8F37-8A6E-B19B5186DF3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40035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9F80-7F2D-C804-5EA1-C154E56641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D1D81-AB9E-F7F9-949F-0AEFC81E34C5}"/>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4" name="Footer Placeholder 3">
            <a:extLst>
              <a:ext uri="{FF2B5EF4-FFF2-40B4-BE49-F238E27FC236}">
                <a16:creationId xmlns:a16="http://schemas.microsoft.com/office/drawing/2014/main" id="{759BA12C-4271-B0D8-B479-A9282047B8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DADE7-CBEC-4410-8CA4-5DDBA3FA233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404705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82A292-E628-1F3D-FF09-A2E74607EB5D}"/>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3" name="Footer Placeholder 2">
            <a:extLst>
              <a:ext uri="{FF2B5EF4-FFF2-40B4-BE49-F238E27FC236}">
                <a16:creationId xmlns:a16="http://schemas.microsoft.com/office/drawing/2014/main" id="{E27FDEF1-A0E8-99E9-A435-F63072903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03C122-038A-DCC3-451F-90E55ED30D5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988535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E839-A4D3-B362-09C0-7B50FA214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6AC483-A3B8-FB71-FF1D-2250EE22F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47F9DD-0A2B-F31A-2E77-D8CE49B94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30E75-49EA-B9D1-3C3F-6CC32B76368C}"/>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6" name="Footer Placeholder 5">
            <a:extLst>
              <a:ext uri="{FF2B5EF4-FFF2-40B4-BE49-F238E27FC236}">
                <a16:creationId xmlns:a16="http://schemas.microsoft.com/office/drawing/2014/main" id="{002110A9-0282-D551-F6A6-F9D1A1C79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0CABC-0239-60EA-16F5-52DA7A6498FE}"/>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497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1BEC-B0C8-6E7D-9649-EB1A30F670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CB9BB-6ACD-EAF9-30CA-1C6B15AC6A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C93BE-6407-E0A4-7A5F-D1D41001C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BC0D6-EB4E-8AE5-D45B-FB50D2D380E9}"/>
              </a:ext>
            </a:extLst>
          </p:cNvPr>
          <p:cNvSpPr>
            <a:spLocks noGrp="1"/>
          </p:cNvSpPr>
          <p:nvPr>
            <p:ph type="dt" sz="half" idx="10"/>
          </p:nvPr>
        </p:nvSpPr>
        <p:spPr/>
        <p:txBody>
          <a:bodyPr/>
          <a:lstStyle/>
          <a:p>
            <a:fld id="{13FD9345-F813-4F64-B583-37BE7508CCF1}" type="datetimeFigureOut">
              <a:rPr lang="en-US" smtClean="0"/>
              <a:t>8/26/2024</a:t>
            </a:fld>
            <a:endParaRPr lang="en-US"/>
          </a:p>
        </p:txBody>
      </p:sp>
      <p:sp>
        <p:nvSpPr>
          <p:cNvPr id="6" name="Footer Placeholder 5">
            <a:extLst>
              <a:ext uri="{FF2B5EF4-FFF2-40B4-BE49-F238E27FC236}">
                <a16:creationId xmlns:a16="http://schemas.microsoft.com/office/drawing/2014/main" id="{98A84104-25F2-E87D-1417-A363D63B9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31EF5-9326-A2C9-7C50-A12A4856E70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94518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6C6B5-A97C-E4BF-0977-2816E9119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8E127-F666-1B95-131F-B9C0261D3A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8830E-D737-08DB-B679-E845FA5EC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D9345-F813-4F64-B583-37BE7508CCF1}" type="datetimeFigureOut">
              <a:rPr lang="en-US" smtClean="0"/>
              <a:t>8/26/2024</a:t>
            </a:fld>
            <a:endParaRPr lang="en-US"/>
          </a:p>
        </p:txBody>
      </p:sp>
      <p:sp>
        <p:nvSpPr>
          <p:cNvPr id="5" name="Footer Placeholder 4">
            <a:extLst>
              <a:ext uri="{FF2B5EF4-FFF2-40B4-BE49-F238E27FC236}">
                <a16:creationId xmlns:a16="http://schemas.microsoft.com/office/drawing/2014/main" id="{394F0176-2A1D-CFBE-F47B-D029B2D79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D8D5D1-7214-3E2F-4E11-AF20FD48D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8967C-AC8A-410B-BDF0-DCE039D275FE}" type="slidenum">
              <a:rPr lang="en-US" smtClean="0"/>
              <a:t>‹#›</a:t>
            </a:fld>
            <a:endParaRPr lang="en-US"/>
          </a:p>
        </p:txBody>
      </p:sp>
    </p:spTree>
    <p:extLst>
      <p:ext uri="{BB962C8B-B14F-4D97-AF65-F5344CB8AC3E}">
        <p14:creationId xmlns:p14="http://schemas.microsoft.com/office/powerpoint/2010/main" val="70654113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rulerapproach.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Sdo-K0Ln3Fc?si=yKBuwCzW8BSf3Qqk" TargetMode="External"/><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video" Target="https://www.youtube.com/embed/Sdo-K0Ln3Fc?feature=oembed" TargetMode="External"/><Relationship Id="rId1" Type="http://schemas.openxmlformats.org/officeDocument/2006/relationships/video" Target="https://www.youtube.com/embed/428eliiE8mA?feature=oembed" TargetMode="External"/><Relationship Id="rId6" Type="http://schemas.openxmlformats.org/officeDocument/2006/relationships/hyperlink" Target="https://youtu.be/428eliiE8mA?si=3xsyZAldw3upx_Fl" TargetMode="Externa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aOaQAL-1NO4?feature=oembed" TargetMode="External"/><Relationship Id="rId5" Type="http://schemas.openxmlformats.org/officeDocument/2006/relationships/image" Target="../media/image38.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ospi.k12.wa.us/sites/default/files/2023-08/selstandardsandbenchmarksonepager.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KFZaCHJCkyc?feature=oembed" TargetMode="External"/><Relationship Id="rId5" Type="http://schemas.openxmlformats.org/officeDocument/2006/relationships/image" Target="../media/image50.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VOT8SQ_ju6M?feature=oembed" TargetMode="External"/><Relationship Id="rId5" Type="http://schemas.openxmlformats.org/officeDocument/2006/relationships/image" Target="../media/image51.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mZ-oTC6AcBk?feature=oembed" TargetMode="External"/><Relationship Id="rId5" Type="http://schemas.openxmlformats.org/officeDocument/2006/relationships/image" Target="../media/image53.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casel.org/fundamentals-of-sel/what-is-the-casel-framework/"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png"/><Relationship Id="rId7"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41.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customXml" Target="../ink/ink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L12b5JoRT6I?feature=oembed" TargetMode="External"/><Relationship Id="rId6" Type="http://schemas.openxmlformats.org/officeDocument/2006/relationships/image" Target="../media/image81.jpeg"/><Relationship Id="rId5" Type="http://schemas.openxmlformats.org/officeDocument/2006/relationships/hyperlink" Target="https://youtu.be/L12b5JoRT6I" TargetMode="Externa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black and white text&#10;&#10;Description automatically generated">
            <a:extLst>
              <a:ext uri="{FF2B5EF4-FFF2-40B4-BE49-F238E27FC236}">
                <a16:creationId xmlns:a16="http://schemas.microsoft.com/office/drawing/2014/main" id="{D52E4827-3918-3940-84A3-D44792C90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810" y="1452826"/>
            <a:ext cx="7192379" cy="2105319"/>
          </a:xfrm>
          <a:prstGeom prst="rect">
            <a:avLst/>
          </a:prstGeom>
        </p:spPr>
      </p:pic>
      <p:grpSp>
        <p:nvGrpSpPr>
          <p:cNvPr id="2" name="Group 1">
            <a:extLst>
              <a:ext uri="{FF2B5EF4-FFF2-40B4-BE49-F238E27FC236}">
                <a16:creationId xmlns:a16="http://schemas.microsoft.com/office/drawing/2014/main" id="{C9B16FF1-21A8-7AB6-8142-83622D7FF031}"/>
              </a:ext>
            </a:extLst>
          </p:cNvPr>
          <p:cNvGrpSpPr/>
          <p:nvPr/>
        </p:nvGrpSpPr>
        <p:grpSpPr>
          <a:xfrm>
            <a:off x="814386" y="3927764"/>
            <a:ext cx="10563225" cy="2000429"/>
            <a:chOff x="-332627" y="3761133"/>
            <a:chExt cx="10286650" cy="2000429"/>
          </a:xfrm>
        </p:grpSpPr>
        <p:sp>
          <p:nvSpPr>
            <p:cNvPr id="10" name="TextBox 9">
              <a:extLst>
                <a:ext uri="{FF2B5EF4-FFF2-40B4-BE49-F238E27FC236}">
                  <a16:creationId xmlns:a16="http://schemas.microsoft.com/office/drawing/2014/main" id="{00D0E196-3A00-2122-974A-C9F0982DC9B4}"/>
                </a:ext>
              </a:extLst>
            </p:cNvPr>
            <p:cNvSpPr txBox="1"/>
            <p:nvPr/>
          </p:nvSpPr>
          <p:spPr>
            <a:xfrm>
              <a:off x="-332627" y="3761133"/>
              <a:ext cx="1028665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Neutra Text TF Alt" panose="02000000000000000000" pitchFamily="2" charset="0"/>
                  <a:ea typeface="+mn-ea"/>
                  <a:cs typeface="+mn-cs"/>
                </a:rPr>
                <a:t>101: Emotional Intelligence Skills &amp; Anchor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NHO EPS Learns </a:t>
              </a:r>
              <a:r>
                <a:rPr kumimoji="0" lang="en-US" sz="32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t>
              </a:r>
              <a:r>
                <a:rPr kumimoji="0" lang="en-US" sz="32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August 22, 2024</a:t>
              </a:r>
            </a:p>
          </p:txBody>
        </p:sp>
        <p:pic>
          <p:nvPicPr>
            <p:cNvPr id="12" name="Picture 11" descr="A blue and orange logo&#10;&#10;Description automatically generated">
              <a:extLst>
                <a:ext uri="{FF2B5EF4-FFF2-40B4-BE49-F238E27FC236}">
                  <a16:creationId xmlns:a16="http://schemas.microsoft.com/office/drawing/2014/main" id="{266B8B62-A2C6-A093-F473-F79B1D6C2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6615" y="4561232"/>
              <a:ext cx="1238274" cy="1200330"/>
            </a:xfrm>
            <a:prstGeom prst="rect">
              <a:avLst/>
            </a:prstGeom>
          </p:spPr>
        </p:pic>
      </p:grpSp>
    </p:spTree>
    <p:extLst>
      <p:ext uri="{BB962C8B-B14F-4D97-AF65-F5344CB8AC3E}">
        <p14:creationId xmlns:p14="http://schemas.microsoft.com/office/powerpoint/2010/main" val="1601823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Why an Emotional Intelligence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Emphasis</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a:t>
            </a:r>
          </a:p>
        </p:txBody>
      </p:sp>
      <p:sp>
        <p:nvSpPr>
          <p:cNvPr id="7" name="Content Placeholder 2">
            <a:extLst>
              <a:ext uri="{FF2B5EF4-FFF2-40B4-BE49-F238E27FC236}">
                <a16:creationId xmlns:a16="http://schemas.microsoft.com/office/drawing/2014/main" id="{7573E174-63EE-4B92-A2C5-80C299D5AA77}"/>
              </a:ext>
            </a:extLst>
          </p:cNvPr>
          <p:cNvSpPr>
            <a:spLocks noGrp="1"/>
          </p:cNvSpPr>
          <p:nvPr>
            <p:ph idx="1"/>
          </p:nvPr>
        </p:nvSpPr>
        <p:spPr>
          <a:xfrm>
            <a:off x="1688708" y="1178856"/>
            <a:ext cx="7886700" cy="4107330"/>
          </a:xfrm>
        </p:spPr>
        <p:txBody>
          <a:bodyPr>
            <a:normAutofit lnSpcReduction="10000"/>
          </a:bodyPr>
          <a:lstStyle/>
          <a:p>
            <a:pPr marL="0" indent="0">
              <a:buNone/>
            </a:pPr>
            <a:r>
              <a:rPr lang="en-US" b="1" dirty="0">
                <a:solidFill>
                  <a:srgbClr val="D9531E"/>
                </a:solidFill>
              </a:rPr>
              <a:t>Students</a:t>
            </a:r>
            <a:r>
              <a:rPr lang="en-US" sz="2400" dirty="0"/>
              <a:t> who are skilled in emotional intelligence:</a:t>
            </a:r>
          </a:p>
          <a:p>
            <a:r>
              <a:rPr lang="en-US" sz="2400" dirty="0"/>
              <a:t>Experience fewer problems with attention, hyperactivity, substance abuse, anxiety, and depression</a:t>
            </a:r>
          </a:p>
          <a:p>
            <a:r>
              <a:rPr lang="en-US" sz="2400" dirty="0"/>
              <a:t>Engage less in aggressive or socially deviant behavior</a:t>
            </a:r>
          </a:p>
          <a:p>
            <a:r>
              <a:rPr lang="en-US" sz="2400" dirty="0"/>
              <a:t>Achieve more academically, and experience better relationships, more satisfaction with school, and better wellbeing overall</a:t>
            </a:r>
          </a:p>
          <a:p>
            <a:r>
              <a:rPr lang="en-US" sz="2400" dirty="0"/>
              <a:t>Participate frequently in classroom </a:t>
            </a:r>
            <a:br>
              <a:rPr lang="en-US" sz="2400" dirty="0"/>
            </a:br>
            <a:r>
              <a:rPr lang="en-US" sz="2400" dirty="0"/>
              <a:t>activities, cope in healthier ways </a:t>
            </a:r>
            <a:br>
              <a:rPr lang="en-US" sz="2400" dirty="0"/>
            </a:br>
            <a:r>
              <a:rPr lang="en-US" sz="2400" dirty="0"/>
              <a:t>with stress, and behave in more </a:t>
            </a:r>
            <a:br>
              <a:rPr lang="en-US" sz="2400" dirty="0"/>
            </a:br>
            <a:r>
              <a:rPr lang="en-US" sz="2400" dirty="0"/>
              <a:t>empathic and prosocial ways</a:t>
            </a:r>
          </a:p>
        </p:txBody>
      </p:sp>
      <p:pic>
        <p:nvPicPr>
          <p:cNvPr id="1028" name="Picture 4" descr="How to expose your kids to different cultures – SheKnows">
            <a:extLst>
              <a:ext uri="{FF2B5EF4-FFF2-40B4-BE49-F238E27FC236}">
                <a16:creationId xmlns:a16="http://schemas.microsoft.com/office/drawing/2014/main" id="{8633C734-CB79-420A-8A7D-A863C5221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117" y="3733554"/>
            <a:ext cx="3898507" cy="25925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55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Emotions Matter Mindset</a:t>
            </a:r>
          </a:p>
        </p:txBody>
      </p:sp>
      <p:pic>
        <p:nvPicPr>
          <p:cNvPr id="2050" name="Picture 2">
            <a:extLst>
              <a:ext uri="{FF2B5EF4-FFF2-40B4-BE49-F238E27FC236}">
                <a16:creationId xmlns:a16="http://schemas.microsoft.com/office/drawing/2014/main" id="{C9C1BB3F-30D4-47FC-9FEE-1791B19DD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88233"/>
            <a:ext cx="9144000"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A70662-0488-43B0-9427-16DFD099AEDB}"/>
              </a:ext>
            </a:extLst>
          </p:cNvPr>
          <p:cNvSpPr txBox="1"/>
          <p:nvPr/>
        </p:nvSpPr>
        <p:spPr>
          <a:xfrm>
            <a:off x="5139616" y="1998300"/>
            <a:ext cx="2118049" cy="1015663"/>
          </a:xfrm>
          <a:prstGeom prst="rect">
            <a:avLst/>
          </a:prstGeom>
          <a:noFill/>
        </p:spPr>
        <p:txBody>
          <a:bodyPr wrap="square" rtlCol="0">
            <a:spAutoFit/>
          </a:bodyPr>
          <a:lstStyle/>
          <a:p>
            <a:pPr algn="r">
              <a:defRPr/>
            </a:pPr>
            <a:r>
              <a:rPr lang="en-US" sz="6000" b="1" dirty="0">
                <a:solidFill>
                  <a:srgbClr val="FCFDFE"/>
                </a:solidFill>
                <a:latin typeface="Tenorite" panose="00000500000000000000" pitchFamily="2" charset="0"/>
                <a:cs typeface="Segoe UI" panose="020B0502040204020203" pitchFamily="34" charset="0"/>
              </a:rPr>
              <a:t>SEL…</a:t>
            </a:r>
          </a:p>
        </p:txBody>
      </p:sp>
    </p:spTree>
    <p:extLst>
      <p:ext uri="{BB962C8B-B14F-4D97-AF65-F5344CB8AC3E}">
        <p14:creationId xmlns:p14="http://schemas.microsoft.com/office/powerpoint/2010/main" val="291580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0D0E196-3A00-2122-974A-C9F0982DC9B4}"/>
              </a:ext>
            </a:extLst>
          </p:cNvPr>
          <p:cNvSpPr txBox="1"/>
          <p:nvPr/>
        </p:nvSpPr>
        <p:spPr>
          <a:xfrm>
            <a:off x="0" y="3918926"/>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RULER Approach &amp; Skills</a:t>
            </a:r>
          </a:p>
        </p:txBody>
      </p:sp>
      <p:pic>
        <p:nvPicPr>
          <p:cNvPr id="2" name="Picture 1">
            <a:extLst>
              <a:ext uri="{FF2B5EF4-FFF2-40B4-BE49-F238E27FC236}">
                <a16:creationId xmlns:a16="http://schemas.microsoft.com/office/drawing/2014/main" id="{87571D6F-FB67-EEAE-D544-F45463CC9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270" y="1787385"/>
            <a:ext cx="7169780" cy="2039112"/>
          </a:xfrm>
          <a:prstGeom prst="rect">
            <a:avLst/>
          </a:prstGeom>
        </p:spPr>
      </p:pic>
    </p:spTree>
    <p:extLst>
      <p:ext uri="{BB962C8B-B14F-4D97-AF65-F5344CB8AC3E}">
        <p14:creationId xmlns:p14="http://schemas.microsoft.com/office/powerpoint/2010/main" val="4282528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RULER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Approach</a:t>
            </a:r>
          </a:p>
        </p:txBody>
      </p:sp>
      <p:pic>
        <p:nvPicPr>
          <p:cNvPr id="6" name="Picture 5">
            <a:hlinkClick r:id="rId4"/>
            <a:extLst>
              <a:ext uri="{FF2B5EF4-FFF2-40B4-BE49-F238E27FC236}">
                <a16:creationId xmlns:a16="http://schemas.microsoft.com/office/drawing/2014/main" id="{57091539-39DD-4E93-BDB6-363926D2B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539" y="970086"/>
            <a:ext cx="9747436" cy="5080933"/>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D7B1F495-D9A4-4F68-A0AA-6F3D6AE9BA54}"/>
              </a:ext>
            </a:extLst>
          </p:cNvPr>
          <p:cNvSpPr txBox="1"/>
          <p:nvPr/>
        </p:nvSpPr>
        <p:spPr>
          <a:xfrm>
            <a:off x="3689257" y="6227810"/>
            <a:ext cx="4572000" cy="369332"/>
          </a:xfrm>
          <a:prstGeom prst="rect">
            <a:avLst/>
          </a:prstGeom>
          <a:noFill/>
        </p:spPr>
        <p:txBody>
          <a:bodyPr wrap="square">
            <a:spAutoFit/>
          </a:bodyPr>
          <a:lstStyle/>
          <a:p>
            <a:pPr algn="ctr"/>
            <a:r>
              <a:rPr lang="en-US" dirty="0">
                <a:solidFill>
                  <a:prstClr val="black"/>
                </a:solidFill>
                <a:latin typeface="Calibri" panose="020F0502020204030204"/>
                <a:hlinkClick r:id="rId4"/>
              </a:rPr>
              <a:t>https://www.rulerapproach.org/</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76014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Mood Meter</a:t>
            </a:r>
          </a:p>
        </p:txBody>
      </p:sp>
      <p:sp>
        <p:nvSpPr>
          <p:cNvPr id="2" name="Content Placeholder 2">
            <a:extLst>
              <a:ext uri="{FF2B5EF4-FFF2-40B4-BE49-F238E27FC236}">
                <a16:creationId xmlns:a16="http://schemas.microsoft.com/office/drawing/2014/main" id="{C98C0A23-3034-4C08-A1C0-FB448651F0F9}"/>
              </a:ext>
            </a:extLst>
          </p:cNvPr>
          <p:cNvSpPr>
            <a:spLocks noGrp="1"/>
          </p:cNvSpPr>
          <p:nvPr>
            <p:ph idx="1"/>
          </p:nvPr>
        </p:nvSpPr>
        <p:spPr>
          <a:xfrm>
            <a:off x="1867298" y="903494"/>
            <a:ext cx="7886700" cy="1466216"/>
          </a:xfrm>
        </p:spPr>
        <p:txBody>
          <a:bodyPr>
            <a:normAutofit/>
          </a:bodyPr>
          <a:lstStyle/>
          <a:p>
            <a:pPr marL="0" indent="0">
              <a:buNone/>
            </a:pPr>
            <a:r>
              <a:rPr lang="en-US" sz="2400" dirty="0"/>
              <a:t>The </a:t>
            </a:r>
            <a:r>
              <a:rPr lang="en-US" sz="2400" b="1" dirty="0"/>
              <a:t>Mood Meter </a:t>
            </a:r>
            <a:r>
              <a:rPr lang="en-US" sz="2400" dirty="0"/>
              <a:t>is a tool that can help us build all five of the RULER skills. We can use the Mood Meter to </a:t>
            </a:r>
            <a:r>
              <a:rPr lang="en-US" sz="2400" b="1" dirty="0"/>
              <a:t>recognize</a:t>
            </a:r>
            <a:r>
              <a:rPr lang="en-US" sz="2400" dirty="0"/>
              <a:t>, </a:t>
            </a:r>
            <a:r>
              <a:rPr lang="en-US" sz="2400" b="1" dirty="0"/>
              <a:t>understand</a:t>
            </a:r>
            <a:r>
              <a:rPr lang="en-US" sz="2400" dirty="0"/>
              <a:t>, and </a:t>
            </a:r>
            <a:r>
              <a:rPr lang="en-US" sz="2400" b="1" dirty="0"/>
              <a:t>label</a:t>
            </a:r>
            <a:r>
              <a:rPr lang="en-US" sz="2400" dirty="0"/>
              <a:t> emotions, which builds our self- and social-awareness.</a:t>
            </a:r>
          </a:p>
        </p:txBody>
      </p:sp>
      <p:sp>
        <p:nvSpPr>
          <p:cNvPr id="11" name="TextBox 10">
            <a:extLst>
              <a:ext uri="{FF2B5EF4-FFF2-40B4-BE49-F238E27FC236}">
                <a16:creationId xmlns:a16="http://schemas.microsoft.com/office/drawing/2014/main" id="{6882F44E-3F33-BC21-CC32-EDDF801CE35B}"/>
              </a:ext>
            </a:extLst>
          </p:cNvPr>
          <p:cNvSpPr txBox="1"/>
          <p:nvPr/>
        </p:nvSpPr>
        <p:spPr>
          <a:xfrm>
            <a:off x="145940" y="3742937"/>
            <a:ext cx="6331059" cy="969496"/>
          </a:xfrm>
          <a:prstGeom prst="rect">
            <a:avLst/>
          </a:prstGeom>
          <a:noFill/>
        </p:spPr>
        <p:txBody>
          <a:bodyPr wrap="square">
            <a:spAutoFit/>
          </a:bodyPr>
          <a:lstStyle/>
          <a:p>
            <a:pPr marL="342900" indent="-342900">
              <a:buFont typeface="Arial" panose="020B0604020202020204" pitchFamily="34" charset="0"/>
              <a:buChar char="•"/>
            </a:pPr>
            <a:r>
              <a:rPr lang="en-US" sz="2400" dirty="0"/>
              <a:t>The horizontal </a:t>
            </a:r>
            <a:r>
              <a:rPr lang="en-US" sz="2400" b="1" dirty="0"/>
              <a:t>x-axis</a:t>
            </a:r>
            <a:r>
              <a:rPr lang="en-US" sz="2400" dirty="0"/>
              <a:t> measures pleasantness </a:t>
            </a:r>
            <a:br>
              <a:rPr lang="en-US" sz="2400" dirty="0"/>
            </a:br>
            <a:endParaRPr lang="en-US" sz="900" dirty="0"/>
          </a:p>
          <a:p>
            <a:pPr marL="342900" indent="-342900">
              <a:buFont typeface="Arial" panose="020B0604020202020204" pitchFamily="34" charset="0"/>
              <a:buChar char="•"/>
            </a:pPr>
            <a:r>
              <a:rPr lang="en-US" sz="2400" dirty="0"/>
              <a:t>The vertical </a:t>
            </a:r>
            <a:r>
              <a:rPr lang="en-US" sz="2400" b="1" dirty="0"/>
              <a:t>y-axis</a:t>
            </a:r>
            <a:r>
              <a:rPr lang="en-US" sz="2400" dirty="0"/>
              <a:t> measures energy</a:t>
            </a:r>
          </a:p>
        </p:txBody>
      </p:sp>
      <p:pic>
        <p:nvPicPr>
          <p:cNvPr id="7" name="Picture 6" descr="Chart&#10;&#10;Description automatically generated">
            <a:extLst>
              <a:ext uri="{FF2B5EF4-FFF2-40B4-BE49-F238E27FC236}">
                <a16:creationId xmlns:a16="http://schemas.microsoft.com/office/drawing/2014/main" id="{CF5165B5-0CB4-2742-A3D7-E8C0EE086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759" y="2060231"/>
            <a:ext cx="4732684" cy="4584401"/>
          </a:xfrm>
          <a:prstGeom prst="rect">
            <a:avLst/>
          </a:prstGeom>
        </p:spPr>
      </p:pic>
    </p:spTree>
    <p:extLst>
      <p:ext uri="{BB962C8B-B14F-4D97-AF65-F5344CB8AC3E}">
        <p14:creationId xmlns:p14="http://schemas.microsoft.com/office/powerpoint/2010/main" val="3641278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Mood Meter</a:t>
            </a:r>
          </a:p>
        </p:txBody>
      </p:sp>
      <p:grpSp>
        <p:nvGrpSpPr>
          <p:cNvPr id="2" name="Group 1">
            <a:extLst>
              <a:ext uri="{FF2B5EF4-FFF2-40B4-BE49-F238E27FC236}">
                <a16:creationId xmlns:a16="http://schemas.microsoft.com/office/drawing/2014/main" id="{113CBCF6-D490-18E5-0221-7D933D7802EC}"/>
              </a:ext>
            </a:extLst>
          </p:cNvPr>
          <p:cNvGrpSpPr/>
          <p:nvPr/>
        </p:nvGrpSpPr>
        <p:grpSpPr>
          <a:xfrm>
            <a:off x="7751554" y="1655408"/>
            <a:ext cx="3390906" cy="3547184"/>
            <a:chOff x="5407146" y="941624"/>
            <a:chExt cx="5466922" cy="5486400"/>
          </a:xfrm>
        </p:grpSpPr>
        <p:pic>
          <p:nvPicPr>
            <p:cNvPr id="5" name="Picture 4" descr="A chart with different colored squares&#10;&#10;Description automatically generated">
              <a:extLst>
                <a:ext uri="{FF2B5EF4-FFF2-40B4-BE49-F238E27FC236}">
                  <a16:creationId xmlns:a16="http://schemas.microsoft.com/office/drawing/2014/main" id="{2EB448F2-7C85-2129-4DDE-405E6A9F2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146" y="941624"/>
              <a:ext cx="5466922" cy="5486400"/>
            </a:xfrm>
            <a:prstGeom prst="rect">
              <a:avLst/>
            </a:prstGeom>
          </p:spPr>
        </p:pic>
        <p:pic>
          <p:nvPicPr>
            <p:cNvPr id="6" name="Picture 5" descr="A black emoji with a black background&#10;&#10;Description automatically generated">
              <a:extLst>
                <a:ext uri="{FF2B5EF4-FFF2-40B4-BE49-F238E27FC236}">
                  <a16:creationId xmlns:a16="http://schemas.microsoft.com/office/drawing/2014/main" id="{D5E1C357-4E22-F170-46FD-217CC32BC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5973" y="1604040"/>
              <a:ext cx="2351314" cy="1828800"/>
            </a:xfrm>
            <a:prstGeom prst="rect">
              <a:avLst/>
            </a:prstGeom>
            <a:effectLst>
              <a:outerShdw blurRad="63500" sx="105000" sy="105000" algn="ctr" rotWithShape="0">
                <a:schemeClr val="bg1">
                  <a:alpha val="40000"/>
                </a:schemeClr>
              </a:outerShdw>
            </a:effectLst>
          </p:spPr>
        </p:pic>
        <p:pic>
          <p:nvPicPr>
            <p:cNvPr id="7" name="Picture 2" descr="white smiling face&quot; Emoji - Download for free – Iconduck">
              <a:extLst>
                <a:ext uri="{FF2B5EF4-FFF2-40B4-BE49-F238E27FC236}">
                  <a16:creationId xmlns:a16="http://schemas.microsoft.com/office/drawing/2014/main" id="{4AB29F4F-F149-765A-9296-EB8E82E79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6847" y="1610018"/>
              <a:ext cx="1828800" cy="1828800"/>
            </a:xfrm>
            <a:prstGeom prst="rect">
              <a:avLst/>
            </a:prstGeom>
            <a:noFill/>
            <a:effectLst>
              <a:outerShdw blurRad="63500" sx="108000" sy="108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8" name="Picture 4" descr="white frowning face&quot; Emoji - Download for free – Iconduck">
              <a:extLst>
                <a:ext uri="{FF2B5EF4-FFF2-40B4-BE49-F238E27FC236}">
                  <a16:creationId xmlns:a16="http://schemas.microsoft.com/office/drawing/2014/main" id="{DA29D340-EBD3-8AC1-653D-0F1A34033D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230" y="3995712"/>
              <a:ext cx="1828800" cy="1828800"/>
            </a:xfrm>
            <a:prstGeom prst="rect">
              <a:avLst/>
            </a:prstGeom>
            <a:noFill/>
            <a:effectLst>
              <a:outerShdw blurRad="63500" sx="105000" sy="105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9" name="Picture 8" descr="A black and white image of a smiley face&#10;&#10;Description automatically generated">
              <a:extLst>
                <a:ext uri="{FF2B5EF4-FFF2-40B4-BE49-F238E27FC236}">
                  <a16:creationId xmlns:a16="http://schemas.microsoft.com/office/drawing/2014/main" id="{8EEBA496-FFE1-FFA3-150F-1F69C6E04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6847" y="3995712"/>
              <a:ext cx="1828800" cy="1825493"/>
            </a:xfrm>
            <a:prstGeom prst="rect">
              <a:avLst/>
            </a:prstGeom>
            <a:effectLst>
              <a:outerShdw blurRad="63500" sx="105000" sy="105000" algn="ctr" rotWithShape="0">
                <a:schemeClr val="bg1">
                  <a:alpha val="40000"/>
                </a:schemeClr>
              </a:outerShdw>
            </a:effectLst>
          </p:spPr>
        </p:pic>
      </p:grpSp>
      <p:sp>
        <p:nvSpPr>
          <p:cNvPr id="12" name="Content Placeholder 2">
            <a:extLst>
              <a:ext uri="{FF2B5EF4-FFF2-40B4-BE49-F238E27FC236}">
                <a16:creationId xmlns:a16="http://schemas.microsoft.com/office/drawing/2014/main" id="{00307377-EBAC-41A8-A7D0-8D8EBEA563DD}"/>
              </a:ext>
            </a:extLst>
          </p:cNvPr>
          <p:cNvSpPr>
            <a:spLocks noGrp="1"/>
          </p:cNvSpPr>
          <p:nvPr>
            <p:ph idx="1"/>
          </p:nvPr>
        </p:nvSpPr>
        <p:spPr>
          <a:xfrm>
            <a:off x="378512" y="1251594"/>
            <a:ext cx="7050443" cy="4765493"/>
          </a:xfrm>
        </p:spPr>
        <p:txBody>
          <a:bodyPr>
            <a:normAutofit fontScale="77500" lnSpcReduction="20000"/>
          </a:bodyPr>
          <a:lstStyle/>
          <a:p>
            <a:pPr marL="0" indent="0">
              <a:buNone/>
            </a:pPr>
            <a:r>
              <a:rPr lang="en-US" sz="3100" i="1" dirty="0">
                <a:solidFill>
                  <a:srgbClr val="113363"/>
                </a:solidFill>
              </a:rPr>
              <a:t>The x- and y-axes intersect to form four quadrants</a:t>
            </a:r>
            <a:r>
              <a:rPr lang="en-US" sz="3100" dirty="0"/>
              <a:t>.</a:t>
            </a:r>
          </a:p>
          <a:p>
            <a:r>
              <a:rPr lang="en-US" sz="3100" b="1" dirty="0"/>
              <a:t>Unpleasant, high energy (</a:t>
            </a:r>
            <a:r>
              <a:rPr lang="en-US" sz="3100" b="1" dirty="0">
                <a:solidFill>
                  <a:srgbClr val="FF0000"/>
                </a:solidFill>
              </a:rPr>
              <a:t>red</a:t>
            </a:r>
            <a:r>
              <a:rPr lang="en-US" sz="3100" b="1" dirty="0"/>
              <a:t>)</a:t>
            </a:r>
            <a:r>
              <a:rPr lang="en-US" sz="3100" dirty="0"/>
              <a:t> emotions are found in the upper left quadrant. Emotions like anxiety, frustration, anger, and fear reside in this quadrant.</a:t>
            </a:r>
          </a:p>
          <a:p>
            <a:r>
              <a:rPr lang="en-US" sz="3100" b="1" dirty="0"/>
              <a:t>Unpleasant, low energy (</a:t>
            </a:r>
            <a:r>
              <a:rPr lang="en-US" sz="3100" b="1" dirty="0">
                <a:solidFill>
                  <a:srgbClr val="0070C0"/>
                </a:solidFill>
              </a:rPr>
              <a:t>blue</a:t>
            </a:r>
            <a:r>
              <a:rPr lang="en-US" sz="3100" b="1" dirty="0"/>
              <a:t>)</a:t>
            </a:r>
            <a:r>
              <a:rPr lang="en-US" sz="3100" dirty="0"/>
              <a:t> emotions are found in the lower left quadrant. Disappointment, sadness, discouragement, and loneliness can be found in the blue quadrant.</a:t>
            </a:r>
          </a:p>
          <a:p>
            <a:r>
              <a:rPr lang="en-US" sz="3100" b="1" dirty="0"/>
              <a:t>Pleasant, high energy (</a:t>
            </a:r>
            <a:r>
              <a:rPr lang="en-US" sz="3100" b="1" dirty="0">
                <a:solidFill>
                  <a:srgbClr val="F6BB00"/>
                </a:solidFill>
              </a:rPr>
              <a:t>yellow</a:t>
            </a:r>
            <a:r>
              <a:rPr lang="en-US" sz="3100" b="1" dirty="0"/>
              <a:t>)</a:t>
            </a:r>
            <a:r>
              <a:rPr lang="en-US" sz="3100" dirty="0"/>
              <a:t> emotions are found in the upper right quadrant. Joy, excitement, enthusiasm, </a:t>
            </a:r>
            <a:br>
              <a:rPr lang="en-US" sz="3100" dirty="0"/>
            </a:br>
            <a:r>
              <a:rPr lang="en-US" sz="3100" dirty="0"/>
              <a:t>and empowerment reside in the yellow quadrant.</a:t>
            </a:r>
          </a:p>
          <a:p>
            <a:r>
              <a:rPr lang="en-US" sz="3100" b="1" dirty="0"/>
              <a:t>Pleasant, low energy (</a:t>
            </a:r>
            <a:r>
              <a:rPr lang="en-US" sz="3100" b="1" dirty="0">
                <a:solidFill>
                  <a:srgbClr val="00B050"/>
                </a:solidFill>
              </a:rPr>
              <a:t>green</a:t>
            </a:r>
            <a:r>
              <a:rPr lang="en-US" sz="3100" b="1" dirty="0"/>
              <a:t>) </a:t>
            </a:r>
            <a:r>
              <a:rPr lang="en-US" sz="3100" dirty="0"/>
              <a:t>emotions are </a:t>
            </a:r>
            <a:br>
              <a:rPr lang="en-US" sz="3100" dirty="0"/>
            </a:br>
            <a:r>
              <a:rPr lang="en-US" sz="3100" dirty="0"/>
              <a:t>found in the lower right quadrant. Emotions </a:t>
            </a:r>
            <a:br>
              <a:rPr lang="en-US" sz="3100" dirty="0"/>
            </a:br>
            <a:r>
              <a:rPr lang="en-US" sz="3100" dirty="0"/>
              <a:t>like calm, relaxed, serene, and balanced </a:t>
            </a:r>
            <a:br>
              <a:rPr lang="en-US" sz="3100" dirty="0"/>
            </a:br>
            <a:r>
              <a:rPr lang="en-US" sz="3100" dirty="0"/>
              <a:t>reside in this quadrant.</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97767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Mood Meter</a:t>
            </a:r>
          </a:p>
        </p:txBody>
      </p:sp>
      <p:sp>
        <p:nvSpPr>
          <p:cNvPr id="11" name="Rectangle 1">
            <a:extLst>
              <a:ext uri="{FF2B5EF4-FFF2-40B4-BE49-F238E27FC236}">
                <a16:creationId xmlns:a16="http://schemas.microsoft.com/office/drawing/2014/main" id="{81B71697-5275-805E-80B1-6D05BCD3ADAE}"/>
              </a:ext>
            </a:extLst>
          </p:cNvPr>
          <p:cNvSpPr>
            <a:spLocks noGrp="1" noChangeArrowheads="1"/>
          </p:cNvSpPr>
          <p:nvPr>
            <p:ph idx="1"/>
          </p:nvPr>
        </p:nvSpPr>
        <p:spPr bwMode="auto">
          <a:xfrm>
            <a:off x="333072" y="873880"/>
            <a:ext cx="4843652" cy="5786199"/>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gn="ctr">
              <a:lnSpc>
                <a:spcPct val="100000"/>
              </a:lnSpc>
              <a:buNone/>
            </a:pPr>
            <a:endParaRPr lang="en-US" altLang="en-US" sz="100" dirty="0">
              <a:solidFill>
                <a:srgbClr val="113363"/>
              </a:solidFill>
              <a:latin typeface="Neutra Text TF Alt" panose="02000000000000000000" pitchFamily="2" charset="0"/>
            </a:endParaRPr>
          </a:p>
          <a:p>
            <a:pPr marL="0" indent="0" algn="ctr">
              <a:lnSpc>
                <a:spcPct val="100000"/>
              </a:lnSpc>
              <a:buNone/>
            </a:pPr>
            <a:endParaRPr lang="en-US" altLang="en-US" sz="1800" dirty="0">
              <a:solidFill>
                <a:srgbClr val="113363"/>
              </a:solidFill>
              <a:latin typeface="Neutra Text TF Alt" panose="02000000000000000000" pitchFamily="2" charset="0"/>
            </a:endParaRPr>
          </a:p>
          <a:p>
            <a:pPr marL="0" indent="0" algn="ctr">
              <a:lnSpc>
                <a:spcPct val="100000"/>
              </a:lnSpc>
              <a:buNone/>
            </a:pPr>
            <a:r>
              <a:rPr lang="en-US" altLang="en-US" sz="3000" dirty="0">
                <a:solidFill>
                  <a:srgbClr val="113363"/>
                </a:solidFill>
                <a:latin typeface="Neutra Text TF Alt" panose="02000000000000000000" pitchFamily="2" charset="0"/>
              </a:rPr>
              <a:t>New Hire Orientation </a:t>
            </a:r>
          </a:p>
          <a:p>
            <a:pPr marL="0" indent="0" algn="ctr">
              <a:lnSpc>
                <a:spcPct val="100000"/>
              </a:lnSpc>
              <a:buNone/>
            </a:pPr>
            <a:r>
              <a:rPr lang="en-US" altLang="en-US" sz="3000" dirty="0">
                <a:solidFill>
                  <a:srgbClr val="113363"/>
                </a:solidFill>
                <a:latin typeface="Neutra Text TF Alt" panose="02000000000000000000" pitchFamily="2" charset="0"/>
              </a:rPr>
              <a:t>EPS Learns</a:t>
            </a:r>
            <a:br>
              <a:rPr lang="en-US" altLang="en-US" sz="3000" dirty="0">
                <a:solidFill>
                  <a:srgbClr val="113363"/>
                </a:solidFill>
                <a:latin typeface="Neutra Text TF Alt" panose="02000000000000000000" pitchFamily="2" charset="0"/>
              </a:rPr>
            </a:br>
            <a:endParaRPr lang="en-US" altLang="en-US" sz="1200" dirty="0">
              <a:solidFill>
                <a:srgbClr val="113363"/>
              </a:solidFill>
              <a:latin typeface="Neutra Text TF Alt" panose="02000000000000000000" pitchFamily="2" charset="0"/>
            </a:endParaRPr>
          </a:p>
          <a:p>
            <a:pPr marL="0" indent="0" algn="ctr">
              <a:lnSpc>
                <a:spcPct val="100000"/>
              </a:lnSpc>
              <a:buNone/>
            </a:pPr>
            <a:r>
              <a:rPr lang="en-US" altLang="en-US" sz="1500" dirty="0">
                <a:solidFill>
                  <a:srgbClr val="1E2749"/>
                </a:solidFill>
                <a:latin typeface="proxima-nova"/>
              </a:rPr>
              <a:t>August 22, 2024</a:t>
            </a:r>
            <a:br>
              <a:rPr lang="en-US" altLang="en-US" sz="1500" dirty="0">
                <a:solidFill>
                  <a:srgbClr val="1E2749"/>
                </a:solidFill>
                <a:latin typeface="proxima-nova"/>
              </a:rPr>
            </a:br>
            <a:endParaRPr lang="en-US" altLang="en-US" sz="1500" dirty="0">
              <a:solidFill>
                <a:srgbClr val="1E2749"/>
              </a:solidFill>
              <a:latin typeface="proxima-nova"/>
            </a:endParaRPr>
          </a:p>
          <a:p>
            <a:pPr marL="0" indent="0" algn="ctr">
              <a:lnSpc>
                <a:spcPct val="100000"/>
              </a:lnSpc>
              <a:buNone/>
            </a:pPr>
            <a:r>
              <a:rPr lang="en-US" altLang="en-US" sz="1500" b="1" dirty="0">
                <a:solidFill>
                  <a:srgbClr val="1E2749"/>
                </a:solidFill>
                <a:latin typeface="proxima-nova"/>
              </a:rPr>
              <a:t>Please go to:</a:t>
            </a:r>
            <a:br>
              <a:rPr lang="en-US" altLang="en-US" sz="1500" b="1" dirty="0">
                <a:solidFill>
                  <a:srgbClr val="1E2749"/>
                </a:solidFill>
                <a:latin typeface="proxima-nova"/>
              </a:rPr>
            </a:br>
            <a:r>
              <a:rPr lang="en-US" altLang="en-US" sz="3000" b="1" dirty="0" err="1">
                <a:solidFill>
                  <a:srgbClr val="3B6B30"/>
                </a:solidFill>
                <a:latin typeface="proxima-nova"/>
              </a:rPr>
              <a:t>moodmeter.online</a:t>
            </a:r>
            <a:br>
              <a:rPr lang="en-US" altLang="en-US" sz="1500" dirty="0">
                <a:solidFill>
                  <a:srgbClr val="1E2749"/>
                </a:solidFill>
                <a:latin typeface="proxima-nova"/>
              </a:rPr>
            </a:br>
            <a:r>
              <a:rPr lang="en-US" altLang="en-US" sz="1500" b="1" dirty="0">
                <a:solidFill>
                  <a:srgbClr val="1E2749"/>
                </a:solidFill>
                <a:latin typeface="proxima-nova"/>
              </a:rPr>
              <a:t>...and enter the group plot code:</a:t>
            </a:r>
            <a:br>
              <a:rPr lang="en-US" altLang="en-US" sz="1500" b="1" dirty="0">
                <a:solidFill>
                  <a:srgbClr val="1E2749"/>
                </a:solidFill>
                <a:latin typeface="proxima-nova"/>
              </a:rPr>
            </a:br>
            <a:r>
              <a:rPr lang="en-US" altLang="en-US" sz="1500" dirty="0">
                <a:solidFill>
                  <a:srgbClr val="3B6B30"/>
                </a:solidFill>
                <a:latin typeface="proxima-nova"/>
              </a:rPr>
              <a:t> </a:t>
            </a:r>
            <a:r>
              <a:rPr lang="en-US" altLang="en-US" sz="3000" b="1" dirty="0">
                <a:solidFill>
                  <a:srgbClr val="3B6B30"/>
                </a:solidFill>
                <a:latin typeface="proxima-nova"/>
              </a:rPr>
              <a:t>7wx38q</a:t>
            </a:r>
          </a:p>
          <a:p>
            <a:pPr marL="0" indent="0" algn="ctr">
              <a:lnSpc>
                <a:spcPct val="100000"/>
              </a:lnSpc>
              <a:buNone/>
            </a:pPr>
            <a:endParaRPr lang="en-US" altLang="en-US" sz="3000" b="1" dirty="0">
              <a:solidFill>
                <a:srgbClr val="3B6B30"/>
              </a:solidFill>
              <a:latin typeface="proxima-nova"/>
            </a:endParaRPr>
          </a:p>
          <a:p>
            <a:pPr marL="0" indent="0" algn="ctr">
              <a:lnSpc>
                <a:spcPct val="100000"/>
              </a:lnSpc>
              <a:buNone/>
            </a:pPr>
            <a:endParaRPr lang="en-US" altLang="en-US" sz="3000" b="1" dirty="0">
              <a:solidFill>
                <a:srgbClr val="3B6B30"/>
              </a:solidFill>
              <a:latin typeface="proxima-nova"/>
            </a:endParaRPr>
          </a:p>
          <a:p>
            <a:pPr marL="0" indent="0" algn="ctr">
              <a:lnSpc>
                <a:spcPct val="100000"/>
              </a:lnSpc>
              <a:buNone/>
            </a:pPr>
            <a:endParaRPr lang="en-US" altLang="en-US" sz="3000" b="1" dirty="0">
              <a:solidFill>
                <a:srgbClr val="1E2749"/>
              </a:solidFill>
              <a:latin typeface="proxima-nova"/>
            </a:endParaRPr>
          </a:p>
          <a:p>
            <a:pPr marL="0" indent="0" algn="ctr">
              <a:lnSpc>
                <a:spcPct val="100000"/>
              </a:lnSpc>
              <a:buNone/>
            </a:pPr>
            <a:endParaRPr lang="en-US" altLang="en-US" sz="3000" b="1" dirty="0">
              <a:solidFill>
                <a:srgbClr val="1E2749"/>
              </a:solidFill>
              <a:latin typeface="proxima-nova"/>
            </a:endParaRPr>
          </a:p>
          <a:p>
            <a:pPr marL="0" indent="0" algn="ctr">
              <a:lnSpc>
                <a:spcPct val="100000"/>
              </a:lnSpc>
              <a:buNone/>
            </a:pPr>
            <a:endParaRPr lang="en-US" altLang="en-US" sz="3300" b="1" dirty="0"/>
          </a:p>
        </p:txBody>
      </p:sp>
      <p:sp>
        <p:nvSpPr>
          <p:cNvPr id="12" name="TextBox 11">
            <a:extLst>
              <a:ext uri="{FF2B5EF4-FFF2-40B4-BE49-F238E27FC236}">
                <a16:creationId xmlns:a16="http://schemas.microsoft.com/office/drawing/2014/main" id="{6B8D8CB8-6962-9430-CF6A-3EB1CC644AA0}"/>
              </a:ext>
            </a:extLst>
          </p:cNvPr>
          <p:cNvSpPr txBox="1"/>
          <p:nvPr/>
        </p:nvSpPr>
        <p:spPr>
          <a:xfrm>
            <a:off x="567601" y="5081390"/>
            <a:ext cx="1911759" cy="830997"/>
          </a:xfrm>
          <a:prstGeom prst="rect">
            <a:avLst/>
          </a:prstGeom>
          <a:noFill/>
        </p:spPr>
        <p:txBody>
          <a:bodyPr wrap="square">
            <a:spAutoFit/>
          </a:bodyPr>
          <a:lstStyle/>
          <a:p>
            <a:pPr algn="ctr" defTabSz="685800"/>
            <a:r>
              <a:rPr lang="en-US" altLang="en-US" sz="2400" b="1" dirty="0">
                <a:solidFill>
                  <a:srgbClr val="3B6B30"/>
                </a:solidFill>
                <a:latin typeface="proxima-nova"/>
              </a:rPr>
              <a:t>Or access the QR code</a:t>
            </a:r>
            <a:endParaRPr lang="en-US" sz="2400" dirty="0">
              <a:solidFill>
                <a:srgbClr val="3B6B30"/>
              </a:solidFill>
              <a:latin typeface="Calibri" panose="020F0502020204030204"/>
            </a:endParaRPr>
          </a:p>
        </p:txBody>
      </p:sp>
      <p:grpSp>
        <p:nvGrpSpPr>
          <p:cNvPr id="7" name="Group 6">
            <a:extLst>
              <a:ext uri="{FF2B5EF4-FFF2-40B4-BE49-F238E27FC236}">
                <a16:creationId xmlns:a16="http://schemas.microsoft.com/office/drawing/2014/main" id="{670C9A05-D49B-A80B-0735-DC93F1FC0D3D}"/>
              </a:ext>
            </a:extLst>
          </p:cNvPr>
          <p:cNvGrpSpPr/>
          <p:nvPr/>
        </p:nvGrpSpPr>
        <p:grpSpPr>
          <a:xfrm>
            <a:off x="5499297" y="1008368"/>
            <a:ext cx="5705619" cy="5517221"/>
            <a:chOff x="2624668" y="3204425"/>
            <a:chExt cx="3778334" cy="3653575"/>
          </a:xfrm>
        </p:grpSpPr>
        <p:pic>
          <p:nvPicPr>
            <p:cNvPr id="13" name="Picture 12" descr="Chart&#10;&#10;Description automatically generated">
              <a:extLst>
                <a:ext uri="{FF2B5EF4-FFF2-40B4-BE49-F238E27FC236}">
                  <a16:creationId xmlns:a16="http://schemas.microsoft.com/office/drawing/2014/main" id="{4AC22F2F-9D2D-C593-70A1-2B10869AC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668" y="3363253"/>
              <a:ext cx="3607785" cy="3494747"/>
            </a:xfrm>
            <a:prstGeom prst="rect">
              <a:avLst/>
            </a:prstGeom>
          </p:spPr>
        </p:pic>
        <p:pic>
          <p:nvPicPr>
            <p:cNvPr id="12290" name="Picture 2" descr="Mood Meter with plotted words in each quadrant">
              <a:extLst>
                <a:ext uri="{FF2B5EF4-FFF2-40B4-BE49-F238E27FC236}">
                  <a16:creationId xmlns:a16="http://schemas.microsoft.com/office/drawing/2014/main" id="{E611213D-2078-49B6-8070-DF220414B4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98" r="4693" b="3361"/>
            <a:stretch/>
          </p:blipFill>
          <p:spPr bwMode="auto">
            <a:xfrm>
              <a:off x="3159760" y="3204425"/>
              <a:ext cx="3243242" cy="320548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6D8F832C-3B44-6D23-9CAA-2A8E2415D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0647" y="4468189"/>
            <a:ext cx="2057400" cy="2057400"/>
          </a:xfrm>
          <a:prstGeom prst="rect">
            <a:avLst/>
          </a:prstGeom>
        </p:spPr>
      </p:pic>
    </p:spTree>
    <p:extLst>
      <p:ext uri="{BB962C8B-B14F-4D97-AF65-F5344CB8AC3E}">
        <p14:creationId xmlns:p14="http://schemas.microsoft.com/office/powerpoint/2010/main" val="1770504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AB7E8-39CF-4643-C271-F0B9CCF9DCD8}"/>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113363"/>
                </a:solidFill>
                <a:latin typeface="Neutra Text TF Alt" panose="02000000000000000000" pitchFamily="2" charset="0"/>
              </a:rPr>
              <a:t>The Mood Meter </a:t>
            </a:r>
            <a:r>
              <a:rPr lang="en-US" sz="4000" dirty="0">
                <a:solidFill>
                  <a:srgbClr val="F7AC21"/>
                </a:solidFill>
                <a:latin typeface="Neutra Text TF Alt" panose="02000000000000000000" pitchFamily="2" charset="0"/>
              </a:rPr>
              <a:t>|</a:t>
            </a:r>
            <a:r>
              <a:rPr lang="en-US" sz="4000" dirty="0">
                <a:solidFill>
                  <a:srgbClr val="113363"/>
                </a:solidFill>
                <a:latin typeface="Neutra Text TF Alt" panose="02000000000000000000" pitchFamily="2" charset="0"/>
              </a:rPr>
              <a:t> Shifting Quadrants</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sp>
        <p:nvSpPr>
          <p:cNvPr id="7" name="TextBox 6">
            <a:extLst>
              <a:ext uri="{FF2B5EF4-FFF2-40B4-BE49-F238E27FC236}">
                <a16:creationId xmlns:a16="http://schemas.microsoft.com/office/drawing/2014/main" id="{FB92B73F-B697-A91B-9B5F-EE92FE8D98D4}"/>
              </a:ext>
            </a:extLst>
          </p:cNvPr>
          <p:cNvSpPr txBox="1"/>
          <p:nvPr/>
        </p:nvSpPr>
        <p:spPr>
          <a:xfrm>
            <a:off x="487604" y="4146996"/>
            <a:ext cx="456708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https://youtu.be/428eliiE8mA?si=3xsyZAldw3upx_Fl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Online Media 7" title="NYY@TOR: Snider strikes out, breaks bat over knee">
            <a:hlinkClick r:id="" action="ppaction://media"/>
            <a:extLst>
              <a:ext uri="{FF2B5EF4-FFF2-40B4-BE49-F238E27FC236}">
                <a16:creationId xmlns:a16="http://schemas.microsoft.com/office/drawing/2014/main" id="{639A5CCB-55DB-7DD8-CA4A-330B500F573C}"/>
              </a:ext>
            </a:extLst>
          </p:cNvPr>
          <p:cNvPicPr>
            <a:picLocks noRot="1" noChangeAspect="1"/>
          </p:cNvPicPr>
          <p:nvPr>
            <a:videoFile r:link="rId1"/>
          </p:nvPr>
        </p:nvPicPr>
        <p:blipFill>
          <a:blip r:embed="rId7"/>
          <a:stretch>
            <a:fillRect/>
          </a:stretch>
        </p:blipFill>
        <p:spPr>
          <a:xfrm>
            <a:off x="106612" y="921979"/>
            <a:ext cx="5329069" cy="3010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5DAE4327-0BF2-787A-7C54-58B4CE20D483}"/>
              </a:ext>
            </a:extLst>
          </p:cNvPr>
          <p:cNvSpPr txBox="1"/>
          <p:nvPr/>
        </p:nvSpPr>
        <p:spPr>
          <a:xfrm>
            <a:off x="5374134" y="6383118"/>
            <a:ext cx="610583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https://youtu.be/Sdo-K0Ln3Fc?si=yKBuwCzW8BSf3Qqk</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Online Media 10" title="Snider hits a walk-off double in the 10th">
            <a:hlinkClick r:id="" action="ppaction://media"/>
            <a:extLst>
              <a:ext uri="{FF2B5EF4-FFF2-40B4-BE49-F238E27FC236}">
                <a16:creationId xmlns:a16="http://schemas.microsoft.com/office/drawing/2014/main" id="{C36EADA0-B5C3-E455-A2C8-F0EADB286DC7}"/>
              </a:ext>
            </a:extLst>
          </p:cNvPr>
          <p:cNvPicPr>
            <a:picLocks noRot="1" noChangeAspect="1"/>
          </p:cNvPicPr>
          <p:nvPr>
            <a:videoFile r:link="rId2"/>
          </p:nvPr>
        </p:nvPicPr>
        <p:blipFill>
          <a:blip r:embed="rId9"/>
          <a:stretch>
            <a:fillRect/>
          </a:stretch>
        </p:blipFill>
        <p:spPr>
          <a:xfrm>
            <a:off x="5579792" y="3016537"/>
            <a:ext cx="5694516" cy="3217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205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RULER </a:t>
            </a:r>
            <a:r>
              <a:rPr kumimoji="0" lang="en-US" sz="4000" b="0" i="0" u="none" strike="noStrike" kern="1200" cap="none" spc="0" normalizeH="0" baseline="0" noProof="0" dirty="0">
                <a:ln>
                  <a:noFill/>
                </a:ln>
                <a:solidFill>
                  <a:srgbClr val="F7AB1F"/>
                </a:solidFill>
                <a:effectLst/>
                <a:uLnTx/>
                <a:uFillTx/>
                <a:latin typeface="Neutra Text TF Alt" panose="02000000000000000000" pitchFamily="2" charset="0"/>
                <a:ea typeface="+mn-ea"/>
                <a:cs typeface="+mn-cs"/>
              </a:rPr>
              <a:t>Skills</a:t>
            </a:r>
          </a:p>
        </p:txBody>
      </p:sp>
      <p:pic>
        <p:nvPicPr>
          <p:cNvPr id="11" name="Picture 10">
            <a:extLst>
              <a:ext uri="{FF2B5EF4-FFF2-40B4-BE49-F238E27FC236}">
                <a16:creationId xmlns:a16="http://schemas.microsoft.com/office/drawing/2014/main" id="{C7C0FCB1-CD8F-11F7-3616-E0AB88452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902" y="994170"/>
            <a:ext cx="1374013" cy="5471941"/>
          </a:xfrm>
          <a:prstGeom prst="rect">
            <a:avLst/>
          </a:prstGeom>
        </p:spPr>
      </p:pic>
      <p:sp>
        <p:nvSpPr>
          <p:cNvPr id="12" name="TextBox 11">
            <a:extLst>
              <a:ext uri="{FF2B5EF4-FFF2-40B4-BE49-F238E27FC236}">
                <a16:creationId xmlns:a16="http://schemas.microsoft.com/office/drawing/2014/main" id="{D66F5E53-E424-B00E-6832-908616888A85}"/>
              </a:ext>
            </a:extLst>
          </p:cNvPr>
          <p:cNvSpPr txBox="1"/>
          <p:nvPr/>
        </p:nvSpPr>
        <p:spPr>
          <a:xfrm>
            <a:off x="3405377" y="1254502"/>
            <a:ext cx="5814823"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Recognizing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in ourselves and others</a:t>
            </a:r>
          </a:p>
        </p:txBody>
      </p:sp>
      <p:sp>
        <p:nvSpPr>
          <p:cNvPr id="13" name="TextBox 12">
            <a:extLst>
              <a:ext uri="{FF2B5EF4-FFF2-40B4-BE49-F238E27FC236}">
                <a16:creationId xmlns:a16="http://schemas.microsoft.com/office/drawing/2014/main" id="{A81D330C-52F4-384A-6302-66D0C8DF0092}"/>
              </a:ext>
            </a:extLst>
          </p:cNvPr>
          <p:cNvSpPr txBox="1"/>
          <p:nvPr/>
        </p:nvSpPr>
        <p:spPr>
          <a:xfrm>
            <a:off x="3405377" y="2372194"/>
            <a:ext cx="7053073"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Understanding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causes and consequences of emotions</a:t>
            </a:r>
          </a:p>
        </p:txBody>
      </p:sp>
      <p:sp>
        <p:nvSpPr>
          <p:cNvPr id="14" name="TextBox 13">
            <a:extLst>
              <a:ext uri="{FF2B5EF4-FFF2-40B4-BE49-F238E27FC236}">
                <a16:creationId xmlns:a16="http://schemas.microsoft.com/office/drawing/2014/main" id="{96327E2F-B2B8-C7EF-2916-F82D8C51FAD6}"/>
              </a:ext>
            </a:extLst>
          </p:cNvPr>
          <p:cNvSpPr txBox="1"/>
          <p:nvPr/>
        </p:nvSpPr>
        <p:spPr>
          <a:xfrm>
            <a:off x="3405377" y="3490232"/>
            <a:ext cx="5043297"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Labeling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accurately</a:t>
            </a:r>
          </a:p>
        </p:txBody>
      </p:sp>
      <p:sp>
        <p:nvSpPr>
          <p:cNvPr id="15" name="TextBox 14">
            <a:extLst>
              <a:ext uri="{FF2B5EF4-FFF2-40B4-BE49-F238E27FC236}">
                <a16:creationId xmlns:a16="http://schemas.microsoft.com/office/drawing/2014/main" id="{C3FD4414-0833-184D-730B-9C0D4180BF84}"/>
              </a:ext>
            </a:extLst>
          </p:cNvPr>
          <p:cNvSpPr txBox="1"/>
          <p:nvPr/>
        </p:nvSpPr>
        <p:spPr>
          <a:xfrm>
            <a:off x="3405377" y="4570677"/>
            <a:ext cx="5043297"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Expressing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appropriately</a:t>
            </a:r>
          </a:p>
        </p:txBody>
      </p:sp>
      <p:sp>
        <p:nvSpPr>
          <p:cNvPr id="16" name="TextBox 15">
            <a:extLst>
              <a:ext uri="{FF2B5EF4-FFF2-40B4-BE49-F238E27FC236}">
                <a16:creationId xmlns:a16="http://schemas.microsoft.com/office/drawing/2014/main" id="{70414FB7-779D-79FE-F632-DFF61EE14FCB}"/>
              </a:ext>
            </a:extLst>
          </p:cNvPr>
          <p:cNvSpPr txBox="1"/>
          <p:nvPr/>
        </p:nvSpPr>
        <p:spPr>
          <a:xfrm>
            <a:off x="3405377" y="5651123"/>
            <a:ext cx="5043297"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Regulating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effectively</a:t>
            </a:r>
          </a:p>
        </p:txBody>
      </p:sp>
      <p:pic>
        <p:nvPicPr>
          <p:cNvPr id="5" name="Picture 4">
            <a:extLst>
              <a:ext uri="{FF2B5EF4-FFF2-40B4-BE49-F238E27FC236}">
                <a16:creationId xmlns:a16="http://schemas.microsoft.com/office/drawing/2014/main" id="{A73C8F2B-F2E6-EDFF-4B5C-E4DAEF52C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7" y="1719704"/>
            <a:ext cx="5446793" cy="139841"/>
          </a:xfrm>
          <a:prstGeom prst="rect">
            <a:avLst/>
          </a:prstGeom>
        </p:spPr>
      </p:pic>
      <p:pic>
        <p:nvPicPr>
          <p:cNvPr id="6" name="Picture 5">
            <a:extLst>
              <a:ext uri="{FF2B5EF4-FFF2-40B4-BE49-F238E27FC236}">
                <a16:creationId xmlns:a16="http://schemas.microsoft.com/office/drawing/2014/main" id="{7DBA2077-E3C9-14D3-98C4-6929A7505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7" y="2825493"/>
            <a:ext cx="6789210" cy="139841"/>
          </a:xfrm>
          <a:prstGeom prst="rect">
            <a:avLst/>
          </a:prstGeom>
        </p:spPr>
      </p:pic>
      <p:pic>
        <p:nvPicPr>
          <p:cNvPr id="7" name="Picture 6">
            <a:extLst>
              <a:ext uri="{FF2B5EF4-FFF2-40B4-BE49-F238E27FC236}">
                <a16:creationId xmlns:a16="http://schemas.microsoft.com/office/drawing/2014/main" id="{4BD928C8-1050-7786-E45B-9BE233788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8" y="3949680"/>
            <a:ext cx="3822274" cy="155392"/>
          </a:xfrm>
          <a:prstGeom prst="rect">
            <a:avLst/>
          </a:prstGeom>
        </p:spPr>
      </p:pic>
      <p:pic>
        <p:nvPicPr>
          <p:cNvPr id="8" name="Picture 7">
            <a:extLst>
              <a:ext uri="{FF2B5EF4-FFF2-40B4-BE49-F238E27FC236}">
                <a16:creationId xmlns:a16="http://schemas.microsoft.com/office/drawing/2014/main" id="{E820BFC2-E7A1-F948-93A7-EC8D0E2AC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8" y="5051198"/>
            <a:ext cx="4386478" cy="162827"/>
          </a:xfrm>
          <a:prstGeom prst="rect">
            <a:avLst/>
          </a:prstGeom>
        </p:spPr>
      </p:pic>
      <p:pic>
        <p:nvPicPr>
          <p:cNvPr id="10" name="Picture 9">
            <a:extLst>
              <a:ext uri="{FF2B5EF4-FFF2-40B4-BE49-F238E27FC236}">
                <a16:creationId xmlns:a16="http://schemas.microsoft.com/office/drawing/2014/main" id="{A7C1CCF9-5F4C-C7A6-FC43-13B0A961C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7" y="6107012"/>
            <a:ext cx="4007100" cy="148744"/>
          </a:xfrm>
          <a:prstGeom prst="rect">
            <a:avLst/>
          </a:prstGeom>
        </p:spPr>
      </p:pic>
    </p:spTree>
    <p:extLst>
      <p:ext uri="{BB962C8B-B14F-4D97-AF65-F5344CB8AC3E}">
        <p14:creationId xmlns:p14="http://schemas.microsoft.com/office/powerpoint/2010/main" val="61198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113363"/>
                </a:solidFill>
                <a:latin typeface="Neutra Text TF Alt" panose="02000000000000000000" pitchFamily="2" charset="0"/>
              </a:rPr>
              <a:t>The First </a:t>
            </a:r>
            <a:r>
              <a:rPr lang="en-US" sz="4000" dirty="0">
                <a:solidFill>
                  <a:srgbClr val="F7AC21"/>
                </a:solidFill>
                <a:latin typeface="Neutra Text TF Alt" panose="02000000000000000000" pitchFamily="2" charset="0"/>
              </a:rPr>
              <a:t>R</a:t>
            </a:r>
            <a:r>
              <a:rPr lang="en-US" sz="4000" dirty="0">
                <a:solidFill>
                  <a:srgbClr val="113363"/>
                </a:solidFill>
                <a:latin typeface="Neutra Text TF Alt" panose="02000000000000000000" pitchFamily="2" charset="0"/>
              </a:rPr>
              <a:t> of Ruler is for </a:t>
            </a:r>
            <a:r>
              <a:rPr lang="en-US" sz="4000" dirty="0">
                <a:solidFill>
                  <a:srgbClr val="F7AC21"/>
                </a:solidFill>
                <a:latin typeface="Neutra Text TF Alt" panose="02000000000000000000" pitchFamily="2" charset="0"/>
              </a:rPr>
              <a:t>Recognizing</a:t>
            </a:r>
            <a:r>
              <a:rPr lang="en-US" sz="4000" dirty="0">
                <a:solidFill>
                  <a:srgbClr val="113363"/>
                </a:solidFill>
                <a:latin typeface="Neutra Text TF Alt" panose="02000000000000000000" pitchFamily="2" charset="0"/>
              </a:rPr>
              <a:t> Emotion </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pic>
        <p:nvPicPr>
          <p:cNvPr id="2" name="Picture 2" descr="3 Ways to Better Understand Your Emotions">
            <a:extLst>
              <a:ext uri="{FF2B5EF4-FFF2-40B4-BE49-F238E27FC236}">
                <a16:creationId xmlns:a16="http://schemas.microsoft.com/office/drawing/2014/main" id="{1E109B00-3980-6ED0-56FE-4DED87F4E5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flipH="1">
            <a:off x="7246701" y="1604840"/>
            <a:ext cx="3638550" cy="47959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4C2CC9A-00D6-4A9A-9830-0D9F7F44CB22}"/>
              </a:ext>
            </a:extLst>
          </p:cNvPr>
          <p:cNvSpPr>
            <a:spLocks noGrp="1"/>
          </p:cNvSpPr>
          <p:nvPr>
            <p:ph idx="1"/>
          </p:nvPr>
        </p:nvSpPr>
        <p:spPr>
          <a:xfrm>
            <a:off x="428017" y="837318"/>
            <a:ext cx="7105171" cy="5183363"/>
          </a:xfrm>
        </p:spPr>
        <p:txBody>
          <a:bodyPr>
            <a:normAutofit fontScale="25000" lnSpcReduction="20000"/>
          </a:bodyPr>
          <a:lstStyle/>
          <a:p>
            <a:pPr marL="0" indent="0">
              <a:buNone/>
            </a:pPr>
            <a:r>
              <a:rPr lang="en-US" sz="9600" b="1" dirty="0">
                <a:solidFill>
                  <a:srgbClr val="D9531E"/>
                </a:solidFill>
              </a:rPr>
              <a:t>Recognizing</a:t>
            </a:r>
            <a:r>
              <a:rPr lang="en-US" sz="8400" dirty="0"/>
              <a:t> </a:t>
            </a:r>
            <a:r>
              <a:rPr lang="en-US" sz="9600" dirty="0"/>
              <a:t>emotion refers to identifying emotions by interpreting:</a:t>
            </a:r>
          </a:p>
          <a:p>
            <a:r>
              <a:rPr lang="en-US" sz="9600" dirty="0"/>
              <a:t>Our own thoughts and physiology (heart rate, body temperature, etc.)</a:t>
            </a:r>
          </a:p>
          <a:p>
            <a:r>
              <a:rPr lang="en-US" sz="9600" dirty="0"/>
              <a:t>Cues in ourselves and others, including:</a:t>
            </a:r>
            <a:br>
              <a:rPr lang="en-US" sz="8400" dirty="0"/>
            </a:br>
            <a:endParaRPr lang="en-US" sz="8400" dirty="0"/>
          </a:p>
          <a:p>
            <a:pPr lvl="1">
              <a:buFont typeface="Cambria" panose="02040503050406030204" pitchFamily="18" charset="0"/>
              <a:buChar char="▸"/>
            </a:pPr>
            <a:r>
              <a:rPr lang="en-US" sz="9600" b="1" dirty="0">
                <a:solidFill>
                  <a:srgbClr val="01447B"/>
                </a:solidFill>
              </a:rPr>
              <a:t>Facial expressions</a:t>
            </a:r>
          </a:p>
          <a:p>
            <a:pPr lvl="1">
              <a:buFont typeface="Cambria" panose="02040503050406030204" pitchFamily="18" charset="0"/>
              <a:buChar char="▸"/>
            </a:pPr>
            <a:r>
              <a:rPr lang="en-US" sz="9600" b="1" dirty="0">
                <a:solidFill>
                  <a:srgbClr val="01447B"/>
                </a:solidFill>
              </a:rPr>
              <a:t>Vocal tones</a:t>
            </a:r>
          </a:p>
          <a:p>
            <a:pPr lvl="1">
              <a:buFont typeface="Cambria" panose="02040503050406030204" pitchFamily="18" charset="0"/>
              <a:buChar char="▸"/>
            </a:pPr>
            <a:r>
              <a:rPr lang="en-US" sz="9600" b="1" dirty="0">
                <a:solidFill>
                  <a:srgbClr val="01447B"/>
                </a:solidFill>
              </a:rPr>
              <a:t>Body language</a:t>
            </a:r>
          </a:p>
          <a:p>
            <a:pPr lvl="1">
              <a:buFont typeface="Cambria" panose="02040503050406030204" pitchFamily="18" charset="0"/>
              <a:buChar char="▸"/>
            </a:pPr>
            <a:r>
              <a:rPr lang="en-US" sz="9600" b="1" dirty="0">
                <a:solidFill>
                  <a:srgbClr val="01447B"/>
                </a:solidFill>
              </a:rPr>
              <a:t>Words and behavior</a:t>
            </a:r>
          </a:p>
          <a:p>
            <a:pPr marL="342900" lvl="1" indent="0">
              <a:buNone/>
            </a:pPr>
            <a:endParaRPr lang="en-US" sz="6400" dirty="0"/>
          </a:p>
          <a:p>
            <a:pPr marL="0" indent="0">
              <a:buNone/>
            </a:pPr>
            <a:r>
              <a:rPr lang="en-US" sz="9600" dirty="0"/>
              <a:t>Practicing this skill builds our </a:t>
            </a:r>
            <a:r>
              <a:rPr lang="en-US" sz="9600" b="1" dirty="0">
                <a:solidFill>
                  <a:srgbClr val="D9531E"/>
                </a:solidFill>
              </a:rPr>
              <a:t>self-awareness</a:t>
            </a:r>
            <a:r>
              <a:rPr lang="en-US" sz="9600" dirty="0"/>
              <a:t>. When we pay attention to our own thoughts and behavior, we begin to know and understand ourselves better.</a:t>
            </a:r>
            <a:br>
              <a:rPr lang="en-US" sz="9600" dirty="0"/>
            </a:br>
            <a:endParaRPr lang="en-US" sz="9600" dirty="0"/>
          </a:p>
          <a:p>
            <a:pPr marL="0" indent="0">
              <a:buNone/>
            </a:pPr>
            <a:r>
              <a:rPr lang="en-US" sz="9600" dirty="0"/>
              <a:t>Recognizing emotions also enhances our </a:t>
            </a:r>
            <a:r>
              <a:rPr lang="en-US" sz="9600" b="1" dirty="0">
                <a:solidFill>
                  <a:srgbClr val="D9531E"/>
                </a:solidFill>
              </a:rPr>
              <a:t>social awareness</a:t>
            </a:r>
            <a:r>
              <a:rPr lang="en-US" sz="9600" dirty="0"/>
              <a:t>. When we look for clues in others’ faces, voices, bodies, and behavior, we can better understand how they may be feeling. We can use this information to guide how we respond to them.</a:t>
            </a:r>
          </a:p>
          <a:p>
            <a:pPr marL="0" indent="0">
              <a:buNone/>
            </a:pPr>
            <a:endParaRPr lang="en-US" dirty="0"/>
          </a:p>
        </p:txBody>
      </p:sp>
    </p:spTree>
    <p:extLst>
      <p:ext uri="{BB962C8B-B14F-4D97-AF65-F5344CB8AC3E}">
        <p14:creationId xmlns:p14="http://schemas.microsoft.com/office/powerpoint/2010/main" val="358665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Intended Outcomes</a:t>
            </a:r>
          </a:p>
        </p:txBody>
      </p:sp>
      <p:sp>
        <p:nvSpPr>
          <p:cNvPr id="6" name="TextBox 5">
            <a:extLst>
              <a:ext uri="{FF2B5EF4-FFF2-40B4-BE49-F238E27FC236}">
                <a16:creationId xmlns:a16="http://schemas.microsoft.com/office/drawing/2014/main" id="{8BF8CC78-4CBD-4F16-8B64-8349D9D2DBE5}"/>
              </a:ext>
            </a:extLst>
          </p:cNvPr>
          <p:cNvSpPr txBox="1"/>
          <p:nvPr/>
        </p:nvSpPr>
        <p:spPr>
          <a:xfrm>
            <a:off x="3381375" y="905232"/>
            <a:ext cx="5695950" cy="5047536"/>
          </a:xfrm>
          <a:prstGeom prst="rect">
            <a:avLst/>
          </a:prstGeom>
          <a:noFill/>
        </p:spPr>
        <p:txBody>
          <a:bodyPr wrap="square" rtlCol="0">
            <a:spAutoFit/>
          </a:bodyPr>
          <a:lstStyle/>
          <a:p>
            <a:pPr>
              <a:defRPr/>
            </a:pPr>
            <a:r>
              <a:rPr lang="en-US" sz="2800" b="1" dirty="0">
                <a:solidFill>
                  <a:srgbClr val="EE690F"/>
                </a:solidFill>
                <a:latin typeface="Calibri" panose="020F0502020204030204"/>
              </a:rPr>
              <a:t>By end of this session, </a:t>
            </a:r>
          </a:p>
          <a:p>
            <a:pPr>
              <a:defRPr/>
            </a:pPr>
            <a:endParaRPr lang="en-US" sz="2000" dirty="0">
              <a:solidFill>
                <a:prstClr val="black"/>
              </a:solidFill>
              <a:latin typeface="Calibri" panose="020F0502020204030204"/>
            </a:endParaRPr>
          </a:p>
          <a:p>
            <a:pPr>
              <a:defRPr/>
            </a:pPr>
            <a:r>
              <a:rPr lang="en-US" sz="2800" b="1" i="1" dirty="0">
                <a:solidFill>
                  <a:srgbClr val="00457C"/>
                </a:solidFill>
                <a:latin typeface="Calibri" panose="020F0502020204030204"/>
              </a:rPr>
              <a:t>You will gain an understanding of:</a:t>
            </a:r>
          </a:p>
          <a:p>
            <a:pPr lvl="1">
              <a:defRPr/>
            </a:pPr>
            <a:endParaRPr lang="en-US" sz="2000" dirty="0">
              <a:solidFill>
                <a:prstClr val="black">
                  <a:lumMod val="75000"/>
                  <a:lumOff val="25000"/>
                </a:prstClr>
              </a:solidFill>
              <a:latin typeface="Calibri" panose="020F0502020204030204"/>
            </a:endParaRPr>
          </a:p>
          <a:p>
            <a:pPr lvl="1">
              <a:buClr>
                <a:srgbClr val="D9531E"/>
              </a:buClr>
              <a:buFont typeface="Wingdings" panose="05000000000000000000" pitchFamily="2" charset="2"/>
              <a:buChar char="¶"/>
              <a:defRPr/>
            </a:pPr>
            <a:r>
              <a:rPr lang="en-US" sz="2800" dirty="0">
                <a:solidFill>
                  <a:prstClr val="black">
                    <a:lumMod val="75000"/>
                    <a:lumOff val="25000"/>
                  </a:prstClr>
                </a:solidFill>
                <a:latin typeface="Calibri" panose="020F0502020204030204"/>
              </a:rPr>
              <a:t> Emotions Matter Mindset </a:t>
            </a:r>
          </a:p>
          <a:p>
            <a:pPr lvl="1">
              <a:buClr>
                <a:srgbClr val="D9531E"/>
              </a:buClr>
              <a:buFont typeface="Wingdings" panose="05000000000000000000" pitchFamily="2" charset="2"/>
              <a:buChar char="¶"/>
              <a:defRPr/>
            </a:pPr>
            <a:r>
              <a:rPr lang="en-US" sz="2800" dirty="0">
                <a:solidFill>
                  <a:prstClr val="black">
                    <a:lumMod val="75000"/>
                    <a:lumOff val="25000"/>
                  </a:prstClr>
                </a:solidFill>
                <a:latin typeface="Calibri" panose="020F0502020204030204"/>
              </a:rPr>
              <a:t> RULER Skills</a:t>
            </a:r>
          </a:p>
          <a:p>
            <a:pPr lvl="1">
              <a:buClr>
                <a:srgbClr val="D9531E"/>
              </a:buClr>
              <a:buFont typeface="Wingdings" panose="05000000000000000000" pitchFamily="2" charset="2"/>
              <a:buChar char="¶"/>
              <a:defRPr/>
            </a:pPr>
            <a:r>
              <a:rPr lang="en-US" sz="2800" dirty="0">
                <a:solidFill>
                  <a:prstClr val="black">
                    <a:lumMod val="75000"/>
                    <a:lumOff val="25000"/>
                  </a:prstClr>
                </a:solidFill>
                <a:latin typeface="Calibri" panose="020F0502020204030204"/>
              </a:rPr>
              <a:t> Anchor Tools</a:t>
            </a:r>
          </a:p>
          <a:p>
            <a:pPr lvl="1">
              <a:defRPr/>
            </a:pPr>
            <a:endParaRPr lang="en-US" sz="2000" dirty="0">
              <a:solidFill>
                <a:prstClr val="black"/>
              </a:solidFill>
              <a:latin typeface="Calibri" panose="020F0502020204030204"/>
            </a:endParaRPr>
          </a:p>
          <a:p>
            <a:pPr>
              <a:defRPr/>
            </a:pPr>
            <a:r>
              <a:rPr lang="en-US" sz="2800" b="1" i="1" dirty="0">
                <a:solidFill>
                  <a:srgbClr val="00457C"/>
                </a:solidFill>
                <a:latin typeface="Calibri" panose="020F0502020204030204"/>
              </a:rPr>
              <a:t>You will be better equipped to:</a:t>
            </a:r>
          </a:p>
          <a:p>
            <a:pPr lvl="1">
              <a:defRPr/>
            </a:pPr>
            <a:endParaRPr lang="en-US" sz="2000" dirty="0">
              <a:solidFill>
                <a:prstClr val="black">
                  <a:lumMod val="75000"/>
                  <a:lumOff val="25000"/>
                </a:prstClr>
              </a:solidFill>
              <a:latin typeface="Calibri" panose="020F0502020204030204"/>
            </a:endParaRPr>
          </a:p>
          <a:p>
            <a:pPr lvl="1">
              <a:buClr>
                <a:srgbClr val="D9531E"/>
              </a:buClr>
              <a:buFont typeface="Wingdings" panose="05000000000000000000" pitchFamily="2" charset="2"/>
              <a:buChar char="¶"/>
              <a:defRPr/>
            </a:pPr>
            <a:r>
              <a:rPr lang="en-US" sz="2800" dirty="0">
                <a:solidFill>
                  <a:prstClr val="black">
                    <a:lumMod val="75000"/>
                    <a:lumOff val="25000"/>
                  </a:prstClr>
                </a:solidFill>
                <a:latin typeface="Calibri" panose="020F0502020204030204"/>
              </a:rPr>
              <a:t> Contribute to an environment that will help students…</a:t>
            </a:r>
          </a:p>
          <a:p>
            <a:pPr lvl="1">
              <a:defRPr/>
            </a:pPr>
            <a:endParaRPr lang="en-US" dirty="0">
              <a:solidFill>
                <a:prstClr val="black"/>
              </a:solidFill>
              <a:latin typeface="Calibri" panose="020F0502020204030204"/>
            </a:endParaRPr>
          </a:p>
        </p:txBody>
      </p:sp>
      <p:pic>
        <p:nvPicPr>
          <p:cNvPr id="2" name="Picture 1" descr="inspire, achieve, thrive">
            <a:extLst>
              <a:ext uri="{FF2B5EF4-FFF2-40B4-BE49-F238E27FC236}">
                <a16:creationId xmlns:a16="http://schemas.microsoft.com/office/drawing/2014/main" id="{4DDB17DF-22D0-BD81-680F-A953B66D5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5952768"/>
            <a:ext cx="47625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258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A77F87B-B84C-43E0-A0B0-BC4926FD548B}"/>
              </a:ext>
            </a:extLst>
          </p:cNvPr>
          <p:cNvSpPr>
            <a:spLocks noGrp="1"/>
          </p:cNvSpPr>
          <p:nvPr>
            <p:ph idx="1"/>
          </p:nvPr>
        </p:nvSpPr>
        <p:spPr>
          <a:xfrm>
            <a:off x="1790942" y="1281916"/>
            <a:ext cx="7625783" cy="5032376"/>
          </a:xfrm>
        </p:spPr>
        <p:txBody>
          <a:bodyPr>
            <a:normAutofit lnSpcReduction="10000"/>
          </a:bodyPr>
          <a:lstStyle/>
          <a:p>
            <a:pPr marL="0" indent="0">
              <a:buNone/>
            </a:pPr>
            <a:r>
              <a:rPr lang="en-US" dirty="0"/>
              <a:t>This skill involves </a:t>
            </a:r>
            <a:r>
              <a:rPr lang="en-US" sz="2400" b="1" dirty="0">
                <a:solidFill>
                  <a:srgbClr val="D9531E"/>
                </a:solidFill>
              </a:rPr>
              <a:t>understanding</a:t>
            </a:r>
            <a:r>
              <a:rPr lang="en-US" dirty="0"/>
              <a:t> both the </a:t>
            </a:r>
            <a:r>
              <a:rPr lang="en-US" sz="2400" b="1" dirty="0">
                <a:solidFill>
                  <a:srgbClr val="D9531E"/>
                </a:solidFill>
              </a:rPr>
              <a:t>causes</a:t>
            </a:r>
            <a:r>
              <a:rPr lang="en-US" dirty="0"/>
              <a:t> and </a:t>
            </a:r>
            <a:r>
              <a:rPr lang="en-US" sz="2400" b="1" dirty="0">
                <a:solidFill>
                  <a:srgbClr val="D9531E"/>
                </a:solidFill>
              </a:rPr>
              <a:t>consequences</a:t>
            </a:r>
            <a:r>
              <a:rPr lang="en-US" dirty="0"/>
              <a:t> of emotions, including their effects on:</a:t>
            </a:r>
            <a:br>
              <a:rPr lang="en-US" dirty="0"/>
            </a:br>
            <a:endParaRPr lang="en-US" dirty="0"/>
          </a:p>
          <a:p>
            <a:pPr marL="0" indent="0">
              <a:buNone/>
            </a:pPr>
            <a:endParaRPr lang="en-US" sz="2400" dirty="0"/>
          </a:p>
          <a:p>
            <a:pPr lvl="3">
              <a:buFont typeface="Cambria" panose="02040503050406030204" pitchFamily="18" charset="0"/>
              <a:buChar char="▸"/>
            </a:pPr>
            <a:r>
              <a:rPr lang="en-US" sz="2600" b="1" dirty="0">
                <a:solidFill>
                  <a:srgbClr val="01447B"/>
                </a:solidFill>
              </a:rPr>
              <a:t>Thinking</a:t>
            </a:r>
          </a:p>
          <a:p>
            <a:pPr lvl="3">
              <a:buFont typeface="Cambria" panose="02040503050406030204" pitchFamily="18" charset="0"/>
              <a:buChar char="▸"/>
            </a:pPr>
            <a:r>
              <a:rPr lang="en-US" sz="2600" b="1" dirty="0">
                <a:solidFill>
                  <a:srgbClr val="D9531E"/>
                </a:solidFill>
              </a:rPr>
              <a:t>Learning</a:t>
            </a:r>
          </a:p>
          <a:p>
            <a:pPr lvl="3">
              <a:buFont typeface="Cambria" panose="02040503050406030204" pitchFamily="18" charset="0"/>
              <a:buChar char="▸"/>
            </a:pPr>
            <a:r>
              <a:rPr lang="en-US" sz="2600" b="1" dirty="0">
                <a:solidFill>
                  <a:srgbClr val="01447B"/>
                </a:solidFill>
              </a:rPr>
              <a:t>Decisions</a:t>
            </a:r>
          </a:p>
          <a:p>
            <a:pPr lvl="3">
              <a:buFont typeface="Cambria" panose="02040503050406030204" pitchFamily="18" charset="0"/>
              <a:buChar char="▸"/>
            </a:pPr>
            <a:r>
              <a:rPr lang="en-US" sz="2600" b="1" dirty="0">
                <a:solidFill>
                  <a:srgbClr val="D9531E"/>
                </a:solidFill>
              </a:rPr>
              <a:t>Behavior</a:t>
            </a:r>
            <a:br>
              <a:rPr lang="en-US" sz="1550" dirty="0"/>
            </a:br>
            <a:endParaRPr lang="en-US" sz="1550" dirty="0"/>
          </a:p>
          <a:p>
            <a:pPr marL="342900" lvl="1" indent="0">
              <a:buNone/>
            </a:pPr>
            <a:endParaRPr lang="en-US" sz="2000" dirty="0"/>
          </a:p>
          <a:p>
            <a:pPr marL="0" indent="0">
              <a:buNone/>
            </a:pPr>
            <a:r>
              <a:rPr lang="en-US" dirty="0"/>
              <a:t>In other words, understanding emotion involves </a:t>
            </a:r>
            <a:br>
              <a:rPr lang="en-US" dirty="0"/>
            </a:br>
            <a:r>
              <a:rPr lang="en-US" dirty="0"/>
              <a:t>asking ourselves why we feel the way we do and </a:t>
            </a:r>
            <a:br>
              <a:rPr lang="en-US" dirty="0"/>
            </a:br>
            <a:r>
              <a:rPr lang="en-US" dirty="0"/>
              <a:t>what happens when we feel different emotions.</a:t>
            </a:r>
          </a:p>
          <a:p>
            <a:endParaRPr lang="en-US" dirty="0"/>
          </a:p>
        </p:txBody>
      </p:sp>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U</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RULER is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Understanding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Emotions</a:t>
            </a:r>
          </a:p>
        </p:txBody>
      </p:sp>
      <p:pic>
        <p:nvPicPr>
          <p:cNvPr id="2" name="Picture 2" descr="The Cause and Effect of a Cost System - William Vaughan Company">
            <a:extLst>
              <a:ext uri="{FF2B5EF4-FFF2-40B4-BE49-F238E27FC236}">
                <a16:creationId xmlns:a16="http://schemas.microsoft.com/office/drawing/2014/main" id="{A1EEF96E-CC91-6B8E-81C4-21E09276A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125" y="2258382"/>
            <a:ext cx="3403600" cy="255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9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L</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in RULER is for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Labeling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Emotions</a:t>
            </a:r>
          </a:p>
        </p:txBody>
      </p:sp>
      <p:sp>
        <p:nvSpPr>
          <p:cNvPr id="8" name="Content Placeholder 2">
            <a:extLst>
              <a:ext uri="{FF2B5EF4-FFF2-40B4-BE49-F238E27FC236}">
                <a16:creationId xmlns:a16="http://schemas.microsoft.com/office/drawing/2014/main" id="{9EB07AD7-5944-4DAC-92B6-F46ECCA98FC0}"/>
              </a:ext>
            </a:extLst>
          </p:cNvPr>
          <p:cNvSpPr>
            <a:spLocks noGrp="1"/>
          </p:cNvSpPr>
          <p:nvPr>
            <p:ph idx="1"/>
          </p:nvPr>
        </p:nvSpPr>
        <p:spPr>
          <a:xfrm>
            <a:off x="2148285" y="1251594"/>
            <a:ext cx="7324725" cy="749335"/>
          </a:xfrm>
        </p:spPr>
        <p:txBody>
          <a:bodyPr>
            <a:noAutofit/>
          </a:bodyPr>
          <a:lstStyle/>
          <a:p>
            <a:pPr marL="0" indent="0">
              <a:buNone/>
            </a:pPr>
            <a:r>
              <a:rPr lang="en-US" b="1" dirty="0">
                <a:solidFill>
                  <a:srgbClr val="D9531E"/>
                </a:solidFill>
              </a:rPr>
              <a:t>Labeling</a:t>
            </a:r>
            <a:r>
              <a:rPr lang="en-US" sz="2400" dirty="0"/>
              <a:t> emotion involves having and using a nuanced vocabulary to describe the full range of emotions. </a:t>
            </a:r>
          </a:p>
        </p:txBody>
      </p:sp>
      <p:grpSp>
        <p:nvGrpSpPr>
          <p:cNvPr id="12" name="Group 11">
            <a:extLst>
              <a:ext uri="{FF2B5EF4-FFF2-40B4-BE49-F238E27FC236}">
                <a16:creationId xmlns:a16="http://schemas.microsoft.com/office/drawing/2014/main" id="{0FBD6A91-E9EC-7C48-D348-0D08C8AB2F85}"/>
              </a:ext>
            </a:extLst>
          </p:cNvPr>
          <p:cNvGrpSpPr/>
          <p:nvPr/>
        </p:nvGrpSpPr>
        <p:grpSpPr>
          <a:xfrm>
            <a:off x="7016896" y="2598419"/>
            <a:ext cx="3657600" cy="3657600"/>
            <a:chOff x="6812615" y="2701907"/>
            <a:chExt cx="3657600" cy="3657600"/>
          </a:xfrm>
        </p:grpSpPr>
        <p:sp>
          <p:nvSpPr>
            <p:cNvPr id="7" name="Rectangle 6">
              <a:extLst>
                <a:ext uri="{FF2B5EF4-FFF2-40B4-BE49-F238E27FC236}">
                  <a16:creationId xmlns:a16="http://schemas.microsoft.com/office/drawing/2014/main" id="{EE0EBE2A-8661-15EB-2773-BA7586B13F81}"/>
                </a:ext>
              </a:extLst>
            </p:cNvPr>
            <p:cNvSpPr/>
            <p:nvPr/>
          </p:nvSpPr>
          <p:spPr>
            <a:xfrm>
              <a:off x="6812615" y="2701907"/>
              <a:ext cx="3657600" cy="3657600"/>
            </a:xfrm>
            <a:prstGeom prst="rect">
              <a:avLst/>
            </a:prstGeom>
            <a:solidFill>
              <a:srgbClr val="F9D24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9" name="Group 8">
              <a:extLst>
                <a:ext uri="{FF2B5EF4-FFF2-40B4-BE49-F238E27FC236}">
                  <a16:creationId xmlns:a16="http://schemas.microsoft.com/office/drawing/2014/main" id="{35055F07-7243-192D-BE4E-71E6B4C174D1}"/>
                </a:ext>
              </a:extLst>
            </p:cNvPr>
            <p:cNvGrpSpPr/>
            <p:nvPr/>
          </p:nvGrpSpPr>
          <p:grpSpPr>
            <a:xfrm>
              <a:off x="7086935" y="2976227"/>
              <a:ext cx="3108960" cy="3108960"/>
              <a:chOff x="5629610" y="3538916"/>
              <a:chExt cx="3108960" cy="3108960"/>
            </a:xfrm>
          </p:grpSpPr>
          <p:pic>
            <p:nvPicPr>
              <p:cNvPr id="1026" name="Picture 2">
                <a:extLst>
                  <a:ext uri="{FF2B5EF4-FFF2-40B4-BE49-F238E27FC236}">
                    <a16:creationId xmlns:a16="http://schemas.microsoft.com/office/drawing/2014/main" id="{521420A1-482C-49D1-9537-C29C25D61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512" y="3673818"/>
                <a:ext cx="2839156" cy="28391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5D5234-BAF4-354C-75B3-C26F5A617AB4}"/>
                  </a:ext>
                </a:extLst>
              </p:cNvPr>
              <p:cNvSpPr txBox="1"/>
              <p:nvPr/>
            </p:nvSpPr>
            <p:spPr>
              <a:xfrm>
                <a:off x="5629610" y="3538916"/>
                <a:ext cx="3108960" cy="3108960"/>
              </a:xfrm>
              <a:prstGeom prst="rect">
                <a:avLst/>
              </a:prstGeom>
              <a:noFill/>
            </p:spPr>
            <p:txBody>
              <a:bodyPr wrap="square" rtlCol="0">
                <a:prstTxWarp prst="textCircle">
                  <a:avLst/>
                </a:prstTxWarp>
                <a:spAutoFit/>
              </a:bodyPr>
              <a:lstStyle/>
              <a:p>
                <a:r>
                  <a:rPr lang="en-US" sz="2030" dirty="0">
                    <a:solidFill>
                      <a:srgbClr val="D9531E"/>
                    </a:solidFill>
                    <a:latin typeface="Calibri" panose="020F0502020204030204"/>
                  </a:rPr>
                  <a:t>Angry</a:t>
                </a:r>
                <a:r>
                  <a:rPr lang="en-US" sz="2030" dirty="0">
                    <a:solidFill>
                      <a:prstClr val="black"/>
                    </a:solidFill>
                    <a:latin typeface="Calibri" panose="020F0502020204030204"/>
                  </a:rPr>
                  <a:t>?  </a:t>
                </a:r>
                <a:r>
                  <a:rPr lang="en-US" sz="2030" dirty="0">
                    <a:solidFill>
                      <a:srgbClr val="01447B"/>
                    </a:solidFill>
                    <a:latin typeface="Calibri" panose="020F0502020204030204"/>
                  </a:rPr>
                  <a:t>Sad</a:t>
                </a:r>
                <a:r>
                  <a:rPr lang="en-US" sz="2030" dirty="0">
                    <a:solidFill>
                      <a:prstClr val="black"/>
                    </a:solidFill>
                    <a:latin typeface="Calibri" panose="020F0502020204030204"/>
                  </a:rPr>
                  <a:t>?  </a:t>
                </a:r>
                <a:r>
                  <a:rPr lang="en-US" sz="2030" dirty="0">
                    <a:solidFill>
                      <a:srgbClr val="D9531E"/>
                    </a:solidFill>
                    <a:latin typeface="Calibri" panose="020F0502020204030204"/>
                  </a:rPr>
                  <a:t>Disappointed</a:t>
                </a:r>
                <a:r>
                  <a:rPr lang="en-US" sz="2030" dirty="0">
                    <a:solidFill>
                      <a:prstClr val="black"/>
                    </a:solidFill>
                    <a:latin typeface="Calibri" panose="020F0502020204030204"/>
                  </a:rPr>
                  <a:t>?  </a:t>
                </a:r>
                <a:r>
                  <a:rPr lang="en-US" sz="2030" dirty="0">
                    <a:solidFill>
                      <a:srgbClr val="01447B"/>
                    </a:solidFill>
                    <a:latin typeface="Calibri" panose="020F0502020204030204"/>
                  </a:rPr>
                  <a:t>Embarrassed</a:t>
                </a:r>
                <a:r>
                  <a:rPr lang="en-US" sz="2030" dirty="0">
                    <a:solidFill>
                      <a:prstClr val="black"/>
                    </a:solidFill>
                    <a:latin typeface="Calibri" panose="020F0502020204030204"/>
                  </a:rPr>
                  <a:t>?  </a:t>
                </a:r>
                <a:r>
                  <a:rPr lang="en-US" sz="2030" dirty="0">
                    <a:solidFill>
                      <a:srgbClr val="D9531E"/>
                    </a:solidFill>
                    <a:latin typeface="Calibri" panose="020F0502020204030204"/>
                  </a:rPr>
                  <a:t>Frustrated</a:t>
                </a:r>
                <a:r>
                  <a:rPr lang="en-US" sz="2030" dirty="0">
                    <a:solidFill>
                      <a:prstClr val="black"/>
                    </a:solidFill>
                    <a:latin typeface="Calibri" panose="020F0502020204030204"/>
                  </a:rPr>
                  <a:t>?  </a:t>
                </a:r>
                <a:r>
                  <a:rPr lang="en-US" sz="2030" dirty="0">
                    <a:solidFill>
                      <a:srgbClr val="01447B"/>
                    </a:solidFill>
                    <a:latin typeface="Calibri" panose="020F0502020204030204"/>
                  </a:rPr>
                  <a:t>Fatigued</a:t>
                </a:r>
                <a:r>
                  <a:rPr lang="en-US" sz="2030" dirty="0">
                    <a:solidFill>
                      <a:prstClr val="black"/>
                    </a:solidFill>
                    <a:latin typeface="Calibri" panose="020F0502020204030204"/>
                  </a:rPr>
                  <a:t>?  </a:t>
                </a:r>
                <a:r>
                  <a:rPr lang="en-US" sz="2030" dirty="0">
                    <a:solidFill>
                      <a:srgbClr val="D9531E"/>
                    </a:solidFill>
                    <a:latin typeface="Calibri" panose="020F0502020204030204"/>
                  </a:rPr>
                  <a:t>Stunned</a:t>
                </a:r>
                <a:r>
                  <a:rPr lang="en-US" sz="2030" dirty="0">
                    <a:solidFill>
                      <a:prstClr val="black"/>
                    </a:solidFill>
                    <a:latin typeface="Calibri" panose="020F0502020204030204"/>
                  </a:rPr>
                  <a:t>?  </a:t>
                </a:r>
                <a:r>
                  <a:rPr lang="en-US" sz="2030" dirty="0">
                    <a:solidFill>
                      <a:srgbClr val="01447B"/>
                    </a:solidFill>
                    <a:latin typeface="Calibri" panose="020F0502020204030204"/>
                  </a:rPr>
                  <a:t>Discouraged</a:t>
                </a:r>
                <a:r>
                  <a:rPr lang="en-US" sz="2030" dirty="0">
                    <a:solidFill>
                      <a:prstClr val="black"/>
                    </a:solidFill>
                    <a:latin typeface="Calibri" panose="020F0502020204030204"/>
                  </a:rPr>
                  <a:t>?</a:t>
                </a:r>
              </a:p>
            </p:txBody>
          </p:sp>
        </p:grpSp>
      </p:grpSp>
      <p:sp>
        <p:nvSpPr>
          <p:cNvPr id="11" name="Content Placeholder 2">
            <a:extLst>
              <a:ext uri="{FF2B5EF4-FFF2-40B4-BE49-F238E27FC236}">
                <a16:creationId xmlns:a16="http://schemas.microsoft.com/office/drawing/2014/main" id="{752ECEC2-B230-E217-3B0E-5BB2D70FB7F1}"/>
              </a:ext>
            </a:extLst>
          </p:cNvPr>
          <p:cNvSpPr txBox="1">
            <a:spLocks/>
          </p:cNvSpPr>
          <p:nvPr/>
        </p:nvSpPr>
        <p:spPr>
          <a:xfrm>
            <a:off x="523978" y="2976227"/>
            <a:ext cx="5837912" cy="29019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solidFill>
                  <a:prstClr val="black"/>
                </a:solidFill>
                <a:latin typeface="Calibri" panose="020F0502020204030204"/>
              </a:rPr>
              <a:t>When we give our feelings a specific label, we create a </a:t>
            </a:r>
            <a:r>
              <a:rPr lang="en-US" sz="2400" b="1" dirty="0">
                <a:solidFill>
                  <a:srgbClr val="01447B"/>
                </a:solidFill>
                <a:latin typeface="Calibri" panose="020F0502020204030204"/>
              </a:rPr>
              <a:t>mental picture </a:t>
            </a:r>
            <a:r>
              <a:rPr lang="en-US" sz="2400" dirty="0">
                <a:solidFill>
                  <a:prstClr val="black"/>
                </a:solidFill>
                <a:latin typeface="Calibri" panose="020F0502020204030204"/>
              </a:rPr>
              <a:t>of what each emotion looks like so that we can identify it in ourselves and others.</a:t>
            </a:r>
            <a:br>
              <a:rPr lang="en-US" sz="2400" dirty="0">
                <a:solidFill>
                  <a:prstClr val="black"/>
                </a:solidFill>
                <a:latin typeface="Calibri" panose="020F0502020204030204"/>
              </a:rPr>
            </a:br>
            <a:endParaRPr lang="en-US" sz="2400" dirty="0">
              <a:solidFill>
                <a:prstClr val="black"/>
              </a:solidFill>
              <a:latin typeface="Calibri" panose="020F0502020204030204"/>
            </a:endParaRPr>
          </a:p>
          <a:p>
            <a:r>
              <a:rPr lang="en-US" sz="2400" dirty="0">
                <a:solidFill>
                  <a:prstClr val="black"/>
                </a:solidFill>
                <a:latin typeface="Calibri" panose="020F0502020204030204"/>
              </a:rPr>
              <a:t>Labeling also helps us to effectively </a:t>
            </a:r>
            <a:r>
              <a:rPr lang="en-US" sz="2400" b="1" dirty="0">
                <a:solidFill>
                  <a:srgbClr val="01447B"/>
                </a:solidFill>
                <a:latin typeface="Calibri" panose="020F0502020204030204"/>
              </a:rPr>
              <a:t>communicate our needs </a:t>
            </a:r>
            <a:r>
              <a:rPr lang="en-US" sz="2400" dirty="0">
                <a:solidFill>
                  <a:prstClr val="black"/>
                </a:solidFill>
                <a:latin typeface="Calibri" panose="020F0502020204030204"/>
              </a:rPr>
              <a:t>and to identify the best ways to manage our emotions.</a:t>
            </a:r>
          </a:p>
        </p:txBody>
      </p:sp>
    </p:spTree>
    <p:extLst>
      <p:ext uri="{BB962C8B-B14F-4D97-AF65-F5344CB8AC3E}">
        <p14:creationId xmlns:p14="http://schemas.microsoft.com/office/powerpoint/2010/main" val="121972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Emotional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Vocabulary</a:t>
            </a:r>
          </a:p>
        </p:txBody>
      </p:sp>
      <p:pic>
        <p:nvPicPr>
          <p:cNvPr id="2" name="Online Media 1" title="Emotional Vocabulary">
            <a:hlinkClick r:id="" action="ppaction://media"/>
            <a:extLst>
              <a:ext uri="{FF2B5EF4-FFF2-40B4-BE49-F238E27FC236}">
                <a16:creationId xmlns:a16="http://schemas.microsoft.com/office/drawing/2014/main" id="{A8C58BCC-E207-D688-B185-1FE7B591B6AD}"/>
              </a:ext>
            </a:extLst>
          </p:cNvPr>
          <p:cNvPicPr>
            <a:picLocks noRot="1" noChangeAspect="1"/>
          </p:cNvPicPr>
          <p:nvPr>
            <a:videoFile r:link="rId1"/>
          </p:nvPr>
        </p:nvPicPr>
        <p:blipFill rotWithShape="1">
          <a:blip r:embed="rId5"/>
          <a:srcRect l="12505" t="15317" r="12251"/>
          <a:stretch/>
        </p:blipFill>
        <p:spPr>
          <a:xfrm>
            <a:off x="1186775" y="861195"/>
            <a:ext cx="9185916" cy="5841162"/>
          </a:xfrm>
          <a:prstGeom prst="rect">
            <a:avLst/>
          </a:prstGeom>
        </p:spPr>
      </p:pic>
    </p:spTree>
    <p:extLst>
      <p:ext uri="{BB962C8B-B14F-4D97-AF65-F5344CB8AC3E}">
        <p14:creationId xmlns:p14="http://schemas.microsoft.com/office/powerpoint/2010/main" val="238649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Nuances of Labeling</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sp>
        <p:nvSpPr>
          <p:cNvPr id="5" name="TextBox 4">
            <a:extLst>
              <a:ext uri="{FF2B5EF4-FFF2-40B4-BE49-F238E27FC236}">
                <a16:creationId xmlns:a16="http://schemas.microsoft.com/office/drawing/2014/main" id="{2A526CB3-49BE-49AA-A86E-BB8E66698DFC}"/>
              </a:ext>
            </a:extLst>
          </p:cNvPr>
          <p:cNvSpPr txBox="1"/>
          <p:nvPr/>
        </p:nvSpPr>
        <p:spPr>
          <a:xfrm>
            <a:off x="1750142" y="1540380"/>
            <a:ext cx="8691716" cy="4303742"/>
          </a:xfrm>
          <a:prstGeom prst="rect">
            <a:avLst/>
          </a:prstGeom>
          <a:noFill/>
        </p:spPr>
        <p:txBody>
          <a:bodyPr wrap="square">
            <a:spAutoFit/>
          </a:bodyPr>
          <a:lstStyle/>
          <a:p>
            <a:pPr marL="50800">
              <a:spcBef>
                <a:spcPts val="100"/>
              </a:spcBef>
              <a:tabLst>
                <a:tab pos="1868170" algn="l"/>
              </a:tabLst>
              <a:defRPr/>
            </a:pPr>
            <a:r>
              <a:rPr lang="en-US" sz="2800" b="1" spc="65">
                <a:solidFill>
                  <a:prstClr val="white"/>
                </a:solidFill>
                <a:latin typeface="Calibri" panose="020F0502020204030204"/>
                <a:cs typeface="Verdana"/>
              </a:rPr>
              <a:t>Anxiety</a:t>
            </a:r>
            <a:r>
              <a:rPr lang="en-US" b="1" spc="65">
                <a:solidFill>
                  <a:srgbClr val="1B1C1B"/>
                </a:solidFill>
                <a:latin typeface="Calibri" panose="020F0502020204030204"/>
                <a:cs typeface="Verdana"/>
              </a:rPr>
              <a:t> </a:t>
            </a:r>
            <a:r>
              <a:rPr lang="en-US" sz="2400" spc="65">
                <a:solidFill>
                  <a:srgbClr val="1B1C1B"/>
                </a:solidFill>
                <a:latin typeface="Calibri" panose="020F0502020204030204"/>
                <a:cs typeface="Verdana"/>
              </a:rPr>
              <a:t>= Uncertainty about the future</a:t>
            </a:r>
          </a:p>
          <a:p>
            <a:pPr marL="50800">
              <a:spcBef>
                <a:spcPts val="100"/>
              </a:spcBef>
              <a:tabLst>
                <a:tab pos="1868170" algn="l"/>
              </a:tabLst>
              <a:defRPr/>
            </a:pPr>
            <a:endParaRPr lang="en-US" sz="2000" spc="65">
              <a:solidFill>
                <a:srgbClr val="1B1C1B"/>
              </a:solidFill>
              <a:latin typeface="Calibri" panose="020F0502020204030204"/>
              <a:cs typeface="Microsoft Sans Serif"/>
            </a:endParaRPr>
          </a:p>
          <a:p>
            <a:pPr marL="50800">
              <a:spcBef>
                <a:spcPts val="100"/>
              </a:spcBef>
              <a:tabLst>
                <a:tab pos="1868170" algn="l"/>
              </a:tabLst>
              <a:defRPr/>
            </a:pPr>
            <a:r>
              <a:rPr lang="en-US" sz="2800" b="1">
                <a:solidFill>
                  <a:prstClr val="white"/>
                </a:solidFill>
                <a:latin typeface="Calibri" panose="020F0502020204030204"/>
                <a:cs typeface="Verdana"/>
              </a:rPr>
              <a:t>Fear</a:t>
            </a:r>
            <a:r>
              <a:rPr lang="en-US" sz="1600" b="1">
                <a:solidFill>
                  <a:srgbClr val="1A1A1A"/>
                </a:solidFill>
                <a:latin typeface="Calibri" panose="020F0502020204030204"/>
                <a:cs typeface="Verdana"/>
              </a:rPr>
              <a:t> </a:t>
            </a:r>
            <a:r>
              <a:rPr lang="en-US" sz="2000">
                <a:solidFill>
                  <a:srgbClr val="1A1A1A"/>
                </a:solidFill>
                <a:latin typeface="Calibri" panose="020F0502020204030204"/>
                <a:cs typeface="Verdana"/>
              </a:rPr>
              <a:t>= </a:t>
            </a:r>
            <a:r>
              <a:rPr lang="en-US" sz="2400">
                <a:solidFill>
                  <a:srgbClr val="1A1A1A"/>
                </a:solidFill>
                <a:latin typeface="Calibri" panose="020F0502020204030204"/>
                <a:cs typeface="Verdana"/>
              </a:rPr>
              <a:t>Feeling as if there is impending danger</a:t>
            </a:r>
            <a:endParaRPr lang="en-US" sz="2200">
              <a:solidFill>
                <a:prstClr val="black"/>
              </a:solidFill>
              <a:latin typeface="Calibri" panose="020F0502020204030204"/>
              <a:cs typeface="Microsoft Sans Serif"/>
            </a:endParaRPr>
          </a:p>
          <a:p>
            <a:pPr>
              <a:spcBef>
                <a:spcPts val="45"/>
              </a:spcBef>
              <a:defRPr/>
            </a:pPr>
            <a:endParaRPr lang="en-US" sz="2000">
              <a:solidFill>
                <a:prstClr val="black"/>
              </a:solidFill>
              <a:latin typeface="Calibri" panose="020F0502020204030204"/>
              <a:cs typeface="Microsoft Sans Serif"/>
            </a:endParaRPr>
          </a:p>
          <a:p>
            <a:pPr marL="67310">
              <a:tabLst>
                <a:tab pos="1570355" algn="l"/>
              </a:tabLst>
              <a:defRPr/>
            </a:pPr>
            <a:r>
              <a:rPr lang="en-US" sz="2800" b="1">
                <a:solidFill>
                  <a:prstClr val="white"/>
                </a:solidFill>
                <a:latin typeface="Calibri" panose="020F0502020204030204"/>
                <a:cs typeface="Verdana"/>
              </a:rPr>
              <a:t>Stress</a:t>
            </a:r>
            <a:r>
              <a:rPr lang="en-US" sz="2800" b="1">
                <a:solidFill>
                  <a:srgbClr val="1A1A1A"/>
                </a:solidFill>
                <a:latin typeface="Calibri" panose="020F0502020204030204"/>
                <a:cs typeface="Verdana"/>
              </a:rPr>
              <a:t> </a:t>
            </a:r>
            <a:r>
              <a:rPr lang="en-US" sz="2400">
                <a:solidFill>
                  <a:srgbClr val="1A1A1A"/>
                </a:solidFill>
                <a:latin typeface="Calibri" panose="020F0502020204030204"/>
                <a:cs typeface="Verdana"/>
              </a:rPr>
              <a:t>= Too many demands, not enough resources</a:t>
            </a:r>
            <a:endParaRPr lang="en-US" sz="2200">
              <a:solidFill>
                <a:srgbClr val="1A1A1A"/>
              </a:solidFill>
              <a:latin typeface="Calibri" panose="020F0502020204030204"/>
              <a:cs typeface="Verdana"/>
            </a:endParaRPr>
          </a:p>
          <a:p>
            <a:pPr marL="67310">
              <a:tabLst>
                <a:tab pos="1570355" algn="l"/>
              </a:tabLst>
              <a:defRPr/>
            </a:pPr>
            <a:endParaRPr lang="en-US" sz="2000">
              <a:solidFill>
                <a:prstClr val="black"/>
              </a:solidFill>
              <a:latin typeface="Calibri" panose="020F0502020204030204"/>
              <a:cs typeface="Microsoft Sans Serif"/>
            </a:endParaRPr>
          </a:p>
          <a:p>
            <a:pPr marL="73025">
              <a:defRPr/>
            </a:pPr>
            <a:r>
              <a:rPr lang="en-US" sz="2800" b="1">
                <a:solidFill>
                  <a:prstClr val="white"/>
                </a:solidFill>
                <a:latin typeface="Calibri" panose="020F0502020204030204"/>
                <a:cs typeface="Verdana"/>
              </a:rPr>
              <a:t>Pressure</a:t>
            </a:r>
            <a:r>
              <a:rPr lang="en-US" b="1">
                <a:solidFill>
                  <a:srgbClr val="1A1A1A"/>
                </a:solidFill>
                <a:latin typeface="Calibri" panose="020F0502020204030204"/>
                <a:cs typeface="Verdana"/>
              </a:rPr>
              <a:t> </a:t>
            </a:r>
            <a:r>
              <a:rPr lang="en-US" sz="2400">
                <a:solidFill>
                  <a:srgbClr val="1A1A1A"/>
                </a:solidFill>
                <a:latin typeface="Calibri" panose="020F0502020204030204"/>
                <a:cs typeface="Verdana"/>
              </a:rPr>
              <a:t>= Something at stake is dependent upon your behavior</a:t>
            </a:r>
            <a:endParaRPr lang="en-US" sz="2000">
              <a:solidFill>
                <a:prstClr val="black"/>
              </a:solidFill>
              <a:latin typeface="Calibri" panose="020F0502020204030204"/>
              <a:cs typeface="Microsoft Sans Serif"/>
            </a:endParaRPr>
          </a:p>
          <a:p>
            <a:pPr>
              <a:spcBef>
                <a:spcPts val="40"/>
              </a:spcBef>
              <a:defRPr/>
            </a:pPr>
            <a:endParaRPr lang="en-US" sz="2000">
              <a:solidFill>
                <a:prstClr val="black"/>
              </a:solidFill>
              <a:latin typeface="Calibri" panose="020F0502020204030204"/>
              <a:cs typeface="Microsoft Sans Serif"/>
            </a:endParaRPr>
          </a:p>
          <a:p>
            <a:pPr marL="78740">
              <a:tabLst>
                <a:tab pos="2406650" algn="l"/>
              </a:tabLst>
              <a:defRPr/>
            </a:pPr>
            <a:r>
              <a:rPr lang="en-US" sz="2800" b="1">
                <a:solidFill>
                  <a:prstClr val="white"/>
                </a:solidFill>
                <a:latin typeface="Calibri" panose="020F0502020204030204"/>
                <a:cs typeface="Verdana"/>
              </a:rPr>
              <a:t>Frustration</a:t>
            </a:r>
            <a:r>
              <a:rPr lang="en-US" b="1" spc="-20">
                <a:solidFill>
                  <a:srgbClr val="1C1D1D"/>
                </a:solidFill>
                <a:latin typeface="Calibri" panose="020F0502020204030204"/>
                <a:cs typeface="Verdana"/>
              </a:rPr>
              <a:t>  </a:t>
            </a:r>
            <a:r>
              <a:rPr lang="en-US" sz="2400" spc="-50">
                <a:solidFill>
                  <a:srgbClr val="1C1D1D"/>
                </a:solidFill>
                <a:latin typeface="Calibri" panose="020F0502020204030204"/>
                <a:cs typeface="Microsoft Sans Serif"/>
              </a:rPr>
              <a:t>= Feeling like you can't overcome an obstacle</a:t>
            </a:r>
            <a:endParaRPr lang="en-US" sz="2200">
              <a:solidFill>
                <a:prstClr val="black"/>
              </a:solidFill>
              <a:latin typeface="Calibri" panose="020F0502020204030204"/>
              <a:cs typeface="Microsoft Sans Serif"/>
            </a:endParaRPr>
          </a:p>
          <a:p>
            <a:pPr>
              <a:spcBef>
                <a:spcPts val="20"/>
              </a:spcBef>
              <a:defRPr/>
            </a:pPr>
            <a:endParaRPr lang="en-US" sz="2000">
              <a:solidFill>
                <a:prstClr val="black"/>
              </a:solidFill>
              <a:latin typeface="Calibri" panose="020F0502020204030204"/>
              <a:cs typeface="Microsoft Sans Serif"/>
            </a:endParaRPr>
          </a:p>
          <a:p>
            <a:pPr marL="61594">
              <a:tabLst>
                <a:tab pos="2703830" algn="l"/>
                <a:tab pos="2999740" algn="l"/>
              </a:tabLst>
              <a:defRPr/>
            </a:pPr>
            <a:r>
              <a:rPr lang="en-US" sz="2800" b="1" spc="55">
                <a:solidFill>
                  <a:prstClr val="white"/>
                </a:solidFill>
                <a:latin typeface="Calibri" panose="020F0502020204030204"/>
                <a:cs typeface="Verdana"/>
              </a:rPr>
              <a:t>Overwhelm</a:t>
            </a:r>
            <a:r>
              <a:rPr lang="en-US" b="1" spc="55">
                <a:solidFill>
                  <a:srgbClr val="1C1D1D"/>
                </a:solidFill>
                <a:latin typeface="Calibri" panose="020F0502020204030204"/>
                <a:cs typeface="Verdana"/>
              </a:rPr>
              <a:t> </a:t>
            </a:r>
            <a:r>
              <a:rPr lang="en-US" sz="2400" spc="-50">
                <a:solidFill>
                  <a:srgbClr val="1C1D1D"/>
                </a:solidFill>
                <a:latin typeface="Calibri" panose="020F0502020204030204"/>
                <a:cs typeface="Microsoft Sans Serif"/>
              </a:rPr>
              <a:t>= Overcome by emotion</a:t>
            </a:r>
            <a:endParaRPr lang="en-US" sz="2200">
              <a:solidFill>
                <a:prstClr val="black"/>
              </a:solidFill>
              <a:latin typeface="Calibri" panose="020F0502020204030204"/>
              <a:cs typeface="Microsoft Sans Serif"/>
            </a:endParaRPr>
          </a:p>
        </p:txBody>
      </p:sp>
      <p:sp>
        <p:nvSpPr>
          <p:cNvPr id="6" name="TextBox 5">
            <a:extLst>
              <a:ext uri="{FF2B5EF4-FFF2-40B4-BE49-F238E27FC236}">
                <a16:creationId xmlns:a16="http://schemas.microsoft.com/office/drawing/2014/main" id="{364D4257-0048-4D9C-85DC-6046C03E99D7}"/>
              </a:ext>
            </a:extLst>
          </p:cNvPr>
          <p:cNvSpPr txBox="1"/>
          <p:nvPr/>
        </p:nvSpPr>
        <p:spPr>
          <a:xfrm>
            <a:off x="1750142" y="1554670"/>
            <a:ext cx="8691716" cy="4242187"/>
          </a:xfrm>
          <a:prstGeom prst="rect">
            <a:avLst/>
          </a:prstGeom>
          <a:noFill/>
        </p:spPr>
        <p:txBody>
          <a:bodyPr wrap="square">
            <a:spAutoFit/>
          </a:bodyPr>
          <a:lstStyle/>
          <a:p>
            <a:pPr marL="50800">
              <a:spcBef>
                <a:spcPts val="100"/>
              </a:spcBef>
              <a:tabLst>
                <a:tab pos="1868170" algn="l"/>
              </a:tabLst>
              <a:defRPr/>
            </a:pPr>
            <a:r>
              <a:rPr lang="en-US" sz="2800" b="1" spc="65" dirty="0">
                <a:solidFill>
                  <a:srgbClr val="1B1C1B"/>
                </a:solidFill>
                <a:latin typeface="Calibri" panose="020F0502020204030204"/>
                <a:cs typeface="Verdana"/>
              </a:rPr>
              <a:t>Anxiety</a:t>
            </a:r>
            <a:br>
              <a:rPr lang="en-US" sz="2800" b="1" spc="65" dirty="0">
                <a:solidFill>
                  <a:srgbClr val="1B1C1B"/>
                </a:solidFill>
                <a:latin typeface="Calibri" panose="020F0502020204030204"/>
                <a:cs typeface="Verdana"/>
              </a:rPr>
            </a:br>
            <a:endParaRPr lang="en-US" sz="2000" spc="65" dirty="0">
              <a:solidFill>
                <a:srgbClr val="1B1C1B"/>
              </a:solidFill>
              <a:latin typeface="Calibri" panose="020F0502020204030204"/>
              <a:cs typeface="Microsoft Sans Serif"/>
            </a:endParaRPr>
          </a:p>
          <a:p>
            <a:pPr marL="50800">
              <a:spcBef>
                <a:spcPts val="100"/>
              </a:spcBef>
              <a:tabLst>
                <a:tab pos="1868170" algn="l"/>
              </a:tabLst>
              <a:defRPr/>
            </a:pPr>
            <a:r>
              <a:rPr lang="en-US" sz="2800" b="1" dirty="0">
                <a:solidFill>
                  <a:srgbClr val="1A1A1A"/>
                </a:solidFill>
                <a:latin typeface="Calibri" panose="020F0502020204030204"/>
                <a:cs typeface="Verdana"/>
              </a:rPr>
              <a:t>Fear</a:t>
            </a:r>
            <a:r>
              <a:rPr lang="en-US" sz="1600" b="1" dirty="0">
                <a:solidFill>
                  <a:srgbClr val="1A1A1A"/>
                </a:solidFill>
                <a:latin typeface="Calibri" panose="020F0502020204030204"/>
                <a:cs typeface="Verdana"/>
              </a:rPr>
              <a:t> </a:t>
            </a:r>
            <a:endParaRPr lang="en-US" sz="2000" dirty="0">
              <a:solidFill>
                <a:srgbClr val="1A1A1A"/>
              </a:solidFill>
              <a:latin typeface="Calibri" panose="020F0502020204030204"/>
              <a:cs typeface="Verdana"/>
            </a:endParaRPr>
          </a:p>
          <a:p>
            <a:pPr marL="50800">
              <a:spcBef>
                <a:spcPts val="100"/>
              </a:spcBef>
              <a:tabLst>
                <a:tab pos="1868170" algn="l"/>
              </a:tabLst>
              <a:defRPr/>
            </a:pPr>
            <a:endParaRPr lang="en-US" sz="2000" dirty="0">
              <a:solidFill>
                <a:prstClr val="black"/>
              </a:solidFill>
              <a:latin typeface="Calibri" panose="020F0502020204030204"/>
              <a:cs typeface="Microsoft Sans Serif"/>
            </a:endParaRPr>
          </a:p>
          <a:p>
            <a:pPr marL="67310">
              <a:tabLst>
                <a:tab pos="1570355" algn="l"/>
              </a:tabLst>
              <a:defRPr/>
            </a:pPr>
            <a:r>
              <a:rPr lang="en-US" sz="2800" b="1" dirty="0">
                <a:solidFill>
                  <a:srgbClr val="1A1A1A"/>
                </a:solidFill>
                <a:latin typeface="Calibri" panose="020F0502020204030204"/>
                <a:cs typeface="Verdana"/>
              </a:rPr>
              <a:t>Stress</a:t>
            </a:r>
            <a:endParaRPr lang="en-US" sz="2200" dirty="0">
              <a:solidFill>
                <a:srgbClr val="1A1A1A"/>
              </a:solidFill>
              <a:latin typeface="Calibri" panose="020F0502020204030204"/>
              <a:cs typeface="Verdana"/>
            </a:endParaRPr>
          </a:p>
          <a:p>
            <a:pPr marL="67310">
              <a:tabLst>
                <a:tab pos="1570355" algn="l"/>
              </a:tabLst>
              <a:defRPr/>
            </a:pPr>
            <a:endParaRPr lang="en-US" sz="2000" dirty="0">
              <a:solidFill>
                <a:prstClr val="black"/>
              </a:solidFill>
              <a:latin typeface="Calibri" panose="020F0502020204030204"/>
              <a:cs typeface="Microsoft Sans Serif"/>
            </a:endParaRPr>
          </a:p>
          <a:p>
            <a:pPr marL="73025">
              <a:defRPr/>
            </a:pPr>
            <a:r>
              <a:rPr lang="en-US" sz="2800" b="1" dirty="0">
                <a:solidFill>
                  <a:srgbClr val="1A1A1A"/>
                </a:solidFill>
                <a:latin typeface="Calibri" panose="020F0502020204030204"/>
                <a:cs typeface="Verdana"/>
              </a:rPr>
              <a:t>Pressure</a:t>
            </a:r>
            <a:endParaRPr lang="en-US" sz="2000" dirty="0">
              <a:solidFill>
                <a:prstClr val="black"/>
              </a:solidFill>
              <a:latin typeface="Calibri" panose="020F0502020204030204"/>
              <a:cs typeface="Microsoft Sans Serif"/>
            </a:endParaRPr>
          </a:p>
          <a:p>
            <a:pPr>
              <a:spcBef>
                <a:spcPts val="40"/>
              </a:spcBef>
              <a:defRPr/>
            </a:pPr>
            <a:endParaRPr lang="en-US" sz="2000" dirty="0">
              <a:solidFill>
                <a:prstClr val="black"/>
              </a:solidFill>
              <a:latin typeface="Calibri" panose="020F0502020204030204"/>
              <a:cs typeface="Microsoft Sans Serif"/>
            </a:endParaRPr>
          </a:p>
          <a:p>
            <a:pPr marL="78740">
              <a:tabLst>
                <a:tab pos="2406650" algn="l"/>
              </a:tabLst>
              <a:defRPr/>
            </a:pPr>
            <a:r>
              <a:rPr lang="en-US" sz="2800" b="1" dirty="0">
                <a:solidFill>
                  <a:srgbClr val="1C1D1D"/>
                </a:solidFill>
                <a:latin typeface="Calibri" panose="020F0502020204030204"/>
                <a:cs typeface="Verdana"/>
              </a:rPr>
              <a:t>Frustration</a:t>
            </a:r>
            <a:endParaRPr lang="en-US" sz="2200" dirty="0">
              <a:solidFill>
                <a:prstClr val="black"/>
              </a:solidFill>
              <a:latin typeface="Calibri" panose="020F0502020204030204"/>
              <a:cs typeface="Microsoft Sans Serif"/>
            </a:endParaRPr>
          </a:p>
          <a:p>
            <a:pPr>
              <a:spcBef>
                <a:spcPts val="20"/>
              </a:spcBef>
              <a:defRPr/>
            </a:pPr>
            <a:endParaRPr lang="en-US" sz="2000" dirty="0">
              <a:solidFill>
                <a:prstClr val="black"/>
              </a:solidFill>
              <a:latin typeface="Calibri" panose="020F0502020204030204"/>
              <a:cs typeface="Microsoft Sans Serif"/>
            </a:endParaRPr>
          </a:p>
          <a:p>
            <a:pPr marL="61594">
              <a:tabLst>
                <a:tab pos="2703830" algn="l"/>
                <a:tab pos="2999740" algn="l"/>
              </a:tabLst>
              <a:defRPr/>
            </a:pPr>
            <a:r>
              <a:rPr lang="en-US" sz="2800" b="1" spc="55" dirty="0">
                <a:solidFill>
                  <a:srgbClr val="1C1D1D"/>
                </a:solidFill>
                <a:latin typeface="Calibri" panose="020F0502020204030204"/>
                <a:cs typeface="Verdana"/>
              </a:rPr>
              <a:t>Overwhelm</a:t>
            </a:r>
            <a:endParaRPr lang="en-US" sz="2200" dirty="0">
              <a:solidFill>
                <a:prstClr val="black"/>
              </a:solidFill>
              <a:latin typeface="Calibri" panose="020F0502020204030204"/>
              <a:cs typeface="Microsoft Sans Serif"/>
            </a:endParaRPr>
          </a:p>
        </p:txBody>
      </p:sp>
    </p:spTree>
    <p:extLst>
      <p:ext uri="{BB962C8B-B14F-4D97-AF65-F5344CB8AC3E}">
        <p14:creationId xmlns:p14="http://schemas.microsoft.com/office/powerpoint/2010/main" val="2826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Nuances of Labeling</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sp>
        <p:nvSpPr>
          <p:cNvPr id="8" name="TextBox 7">
            <a:extLst>
              <a:ext uri="{FF2B5EF4-FFF2-40B4-BE49-F238E27FC236}">
                <a16:creationId xmlns:a16="http://schemas.microsoft.com/office/drawing/2014/main" id="{1E153B58-571C-42F9-BEB8-5A0CFC47C42D}"/>
              </a:ext>
            </a:extLst>
          </p:cNvPr>
          <p:cNvSpPr txBox="1"/>
          <p:nvPr/>
        </p:nvSpPr>
        <p:spPr>
          <a:xfrm>
            <a:off x="1792850" y="2167117"/>
            <a:ext cx="8606300" cy="2616101"/>
          </a:xfrm>
          <a:prstGeom prst="rect">
            <a:avLst/>
          </a:prstGeom>
          <a:noFill/>
        </p:spPr>
        <p:txBody>
          <a:bodyPr wrap="square">
            <a:spAutoFit/>
          </a:bodyPr>
          <a:lstStyle/>
          <a:p>
            <a:pPr>
              <a:defRPr/>
            </a:pPr>
            <a:r>
              <a:rPr lang="en-US" sz="2800" b="1">
                <a:solidFill>
                  <a:prstClr val="white"/>
                </a:solidFill>
                <a:latin typeface="Calibri" panose="020F0502020204030204"/>
              </a:rPr>
              <a:t>Envy</a:t>
            </a:r>
            <a:r>
              <a:rPr lang="en-US">
                <a:solidFill>
                  <a:prstClr val="black"/>
                </a:solidFill>
                <a:latin typeface="Calibri" panose="020F0502020204030204"/>
              </a:rPr>
              <a:t> </a:t>
            </a:r>
            <a:r>
              <a:rPr lang="en-US" sz="2400">
                <a:solidFill>
                  <a:prstClr val="black"/>
                </a:solidFill>
                <a:latin typeface="Calibri" panose="020F0502020204030204"/>
              </a:rPr>
              <a:t>= wanting something that someone else has</a:t>
            </a:r>
          </a:p>
          <a:p>
            <a:pPr>
              <a:defRPr/>
            </a:pPr>
            <a:endParaRPr lang="en-US" sz="2000">
              <a:solidFill>
                <a:prstClr val="black"/>
              </a:solidFill>
              <a:latin typeface="Calibri" panose="020F0502020204030204"/>
            </a:endParaRPr>
          </a:p>
          <a:p>
            <a:pPr>
              <a:defRPr/>
            </a:pPr>
            <a:r>
              <a:rPr lang="en-US" sz="2800" b="1">
                <a:solidFill>
                  <a:prstClr val="white"/>
                </a:solidFill>
                <a:latin typeface="Calibri" panose="020F0502020204030204"/>
              </a:rPr>
              <a:t>Jealousy</a:t>
            </a:r>
            <a:r>
              <a:rPr lang="en-US" sz="2800" b="1">
                <a:solidFill>
                  <a:prstClr val="black"/>
                </a:solidFill>
                <a:latin typeface="Calibri" panose="020F0502020204030204"/>
              </a:rPr>
              <a:t> </a:t>
            </a:r>
            <a:r>
              <a:rPr lang="en-US" sz="2400">
                <a:solidFill>
                  <a:prstClr val="black"/>
                </a:solidFill>
                <a:latin typeface="Calibri" panose="020F0502020204030204"/>
              </a:rPr>
              <a:t>= feeling threatened about the possible loss of a relationship or affection/attention to someone else</a:t>
            </a:r>
          </a:p>
          <a:p>
            <a:pPr>
              <a:defRPr/>
            </a:pPr>
            <a:endParaRPr lang="en-US" sz="4000">
              <a:solidFill>
                <a:prstClr val="black"/>
              </a:solidFill>
              <a:latin typeface="Calibri" panose="020F0502020204030204"/>
            </a:endParaRPr>
          </a:p>
          <a:p>
            <a:pPr>
              <a:defRPr/>
            </a:pPr>
            <a:r>
              <a:rPr lang="en-US" sz="2400" i="1">
                <a:solidFill>
                  <a:prstClr val="black"/>
                </a:solidFill>
                <a:latin typeface="Calibri" panose="020F0502020204030204"/>
              </a:rPr>
              <a:t>Where jealousy takes three parties to happen, envy only takes two.</a:t>
            </a:r>
          </a:p>
        </p:txBody>
      </p:sp>
      <p:sp>
        <p:nvSpPr>
          <p:cNvPr id="2" name="TextBox 1">
            <a:extLst>
              <a:ext uri="{FF2B5EF4-FFF2-40B4-BE49-F238E27FC236}">
                <a16:creationId xmlns:a16="http://schemas.microsoft.com/office/drawing/2014/main" id="{43197C95-46A8-411F-B628-0B295D66FE45}"/>
              </a:ext>
            </a:extLst>
          </p:cNvPr>
          <p:cNvSpPr txBox="1"/>
          <p:nvPr/>
        </p:nvSpPr>
        <p:spPr>
          <a:xfrm>
            <a:off x="1792850" y="2167116"/>
            <a:ext cx="8606300" cy="1261884"/>
          </a:xfrm>
          <a:prstGeom prst="rect">
            <a:avLst/>
          </a:prstGeom>
          <a:noFill/>
        </p:spPr>
        <p:txBody>
          <a:bodyPr wrap="square">
            <a:spAutoFit/>
          </a:bodyPr>
          <a:lstStyle/>
          <a:p>
            <a:pPr>
              <a:defRPr/>
            </a:pPr>
            <a:r>
              <a:rPr lang="en-US" sz="2800" b="1" dirty="0">
                <a:solidFill>
                  <a:prstClr val="black"/>
                </a:solidFill>
                <a:latin typeface="Calibri" panose="020F0502020204030204"/>
              </a:rPr>
              <a:t>Envy</a:t>
            </a:r>
            <a:endParaRPr lang="en-US" sz="2400" dirty="0">
              <a:solidFill>
                <a:prstClr val="black"/>
              </a:solidFill>
              <a:latin typeface="Calibri" panose="020F0502020204030204"/>
            </a:endParaRPr>
          </a:p>
          <a:p>
            <a:pPr>
              <a:defRPr/>
            </a:pPr>
            <a:endParaRPr lang="en-US" sz="2000" dirty="0">
              <a:solidFill>
                <a:prstClr val="black"/>
              </a:solidFill>
              <a:latin typeface="Calibri" panose="020F0502020204030204"/>
            </a:endParaRPr>
          </a:p>
          <a:p>
            <a:pPr>
              <a:defRPr/>
            </a:pPr>
            <a:r>
              <a:rPr lang="en-US" sz="2800" b="1" dirty="0">
                <a:solidFill>
                  <a:prstClr val="black"/>
                </a:solidFill>
                <a:latin typeface="Calibri" panose="020F0502020204030204"/>
              </a:rPr>
              <a:t>Jealousy</a:t>
            </a:r>
            <a:endParaRPr lang="en-US" sz="4000" dirty="0">
              <a:solidFill>
                <a:prstClr val="black"/>
              </a:solidFill>
              <a:latin typeface="Calibri" panose="020F0502020204030204"/>
            </a:endParaRPr>
          </a:p>
        </p:txBody>
      </p:sp>
    </p:spTree>
    <p:extLst>
      <p:ext uri="{BB962C8B-B14F-4D97-AF65-F5344CB8AC3E}">
        <p14:creationId xmlns:p14="http://schemas.microsoft.com/office/powerpoint/2010/main" val="21033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Nuances of Labeling</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sp>
        <p:nvSpPr>
          <p:cNvPr id="8" name="TextBox 7">
            <a:extLst>
              <a:ext uri="{FF2B5EF4-FFF2-40B4-BE49-F238E27FC236}">
                <a16:creationId xmlns:a16="http://schemas.microsoft.com/office/drawing/2014/main" id="{1E153B58-571C-42F9-BEB8-5A0CFC47C42D}"/>
              </a:ext>
            </a:extLst>
          </p:cNvPr>
          <p:cNvSpPr txBox="1"/>
          <p:nvPr/>
        </p:nvSpPr>
        <p:spPr>
          <a:xfrm>
            <a:off x="1385684" y="2272598"/>
            <a:ext cx="8606300" cy="3046988"/>
          </a:xfrm>
          <a:prstGeom prst="rect">
            <a:avLst/>
          </a:prstGeom>
          <a:noFill/>
        </p:spPr>
        <p:txBody>
          <a:bodyPr wrap="square">
            <a:spAutoFit/>
          </a:bodyPr>
          <a:lstStyle/>
          <a:p>
            <a:pPr>
              <a:defRPr/>
            </a:pPr>
            <a:r>
              <a:rPr lang="en-US" sz="2400" dirty="0">
                <a:solidFill>
                  <a:prstClr val="black"/>
                </a:solidFill>
                <a:latin typeface="Calibri" panose="020F0502020204030204"/>
              </a:rPr>
              <a:t>Both involve discomfort when an aspect of </a:t>
            </a:r>
            <a:br>
              <a:rPr lang="en-US" sz="2400" dirty="0">
                <a:solidFill>
                  <a:prstClr val="black"/>
                </a:solidFill>
                <a:latin typeface="Calibri" panose="020F0502020204030204"/>
              </a:rPr>
            </a:br>
            <a:r>
              <a:rPr lang="en-US" sz="2400" dirty="0">
                <a:solidFill>
                  <a:prstClr val="black"/>
                </a:solidFill>
                <a:latin typeface="Calibri" panose="020F0502020204030204"/>
              </a:rPr>
              <a:t>ourselves is observed/revealed that we think is likely to undermine the image of ourselves that we seek to project to others</a:t>
            </a:r>
          </a:p>
          <a:p>
            <a:pPr>
              <a:defRPr/>
            </a:pPr>
            <a:endParaRPr lang="en-US" sz="2400" dirty="0">
              <a:solidFill>
                <a:prstClr val="black"/>
              </a:solidFill>
              <a:latin typeface="Calibri" panose="020F0502020204030204"/>
            </a:endParaRPr>
          </a:p>
          <a:p>
            <a:pPr>
              <a:defRPr/>
            </a:pPr>
            <a:r>
              <a:rPr lang="en-US" sz="2400" i="1" dirty="0">
                <a:solidFill>
                  <a:prstClr val="black"/>
                </a:solidFill>
                <a:latin typeface="Calibri" panose="020F0502020204030204"/>
              </a:rPr>
              <a:t>We typically bring </a:t>
            </a:r>
            <a:r>
              <a:rPr lang="en-US" sz="2400" b="1" i="1" dirty="0">
                <a:solidFill>
                  <a:prstClr val="black"/>
                </a:solidFill>
                <a:latin typeface="Calibri" panose="020F0502020204030204"/>
              </a:rPr>
              <a:t>embarrassment</a:t>
            </a:r>
            <a:r>
              <a:rPr lang="en-US" sz="2400" i="1" dirty="0">
                <a:solidFill>
                  <a:prstClr val="black"/>
                </a:solidFill>
                <a:latin typeface="Calibri" panose="020F0502020204030204"/>
              </a:rPr>
              <a:t> upon ourselves</a:t>
            </a:r>
          </a:p>
          <a:p>
            <a:pPr>
              <a:defRPr/>
            </a:pPr>
            <a:r>
              <a:rPr lang="en-US" sz="2400" i="1" dirty="0">
                <a:solidFill>
                  <a:prstClr val="black"/>
                </a:solidFill>
                <a:latin typeface="Calibri" panose="020F0502020204030204"/>
              </a:rPr>
              <a:t>(and can often be humorous), but </a:t>
            </a:r>
            <a:r>
              <a:rPr lang="en-US" sz="2400" b="1" i="1" dirty="0">
                <a:solidFill>
                  <a:prstClr val="black"/>
                </a:solidFill>
                <a:latin typeface="Calibri" panose="020F0502020204030204"/>
              </a:rPr>
              <a:t>humiliation</a:t>
            </a:r>
            <a:r>
              <a:rPr lang="en-US" sz="2400" i="1" dirty="0">
                <a:solidFill>
                  <a:prstClr val="black"/>
                </a:solidFill>
                <a:latin typeface="Calibri" panose="020F0502020204030204"/>
              </a:rPr>
              <a:t> is </a:t>
            </a:r>
          </a:p>
          <a:p>
            <a:pPr>
              <a:defRPr/>
            </a:pPr>
            <a:r>
              <a:rPr lang="en-US" sz="2400" i="1" dirty="0">
                <a:solidFill>
                  <a:prstClr val="black"/>
                </a:solidFill>
                <a:latin typeface="Calibri" panose="020F0502020204030204"/>
              </a:rPr>
              <a:t>something that is brought upon us by others </a:t>
            </a:r>
          </a:p>
          <a:p>
            <a:pPr>
              <a:defRPr/>
            </a:pPr>
            <a:r>
              <a:rPr lang="en-US" sz="2400" i="1" dirty="0">
                <a:solidFill>
                  <a:prstClr val="black"/>
                </a:solidFill>
                <a:latin typeface="Calibri" panose="020F0502020204030204"/>
              </a:rPr>
              <a:t>(and is perceived as unjustified).</a:t>
            </a:r>
          </a:p>
        </p:txBody>
      </p:sp>
      <p:sp>
        <p:nvSpPr>
          <p:cNvPr id="2" name="TextBox 1">
            <a:extLst>
              <a:ext uri="{FF2B5EF4-FFF2-40B4-BE49-F238E27FC236}">
                <a16:creationId xmlns:a16="http://schemas.microsoft.com/office/drawing/2014/main" id="{43197C95-46A8-411F-B628-0B295D66FE45}"/>
              </a:ext>
            </a:extLst>
          </p:cNvPr>
          <p:cNvSpPr txBox="1"/>
          <p:nvPr/>
        </p:nvSpPr>
        <p:spPr>
          <a:xfrm>
            <a:off x="1385684" y="1872318"/>
            <a:ext cx="8606300" cy="523220"/>
          </a:xfrm>
          <a:prstGeom prst="rect">
            <a:avLst/>
          </a:prstGeom>
          <a:noFill/>
        </p:spPr>
        <p:txBody>
          <a:bodyPr wrap="square">
            <a:spAutoFit/>
          </a:bodyPr>
          <a:lstStyle/>
          <a:p>
            <a:pPr>
              <a:defRPr/>
            </a:pPr>
            <a:r>
              <a:rPr lang="en-US" sz="2800" b="1" dirty="0">
                <a:solidFill>
                  <a:prstClr val="black"/>
                </a:solidFill>
                <a:latin typeface="Calibri" panose="020F0502020204030204"/>
              </a:rPr>
              <a:t>Embarrassment &amp; Humiliation</a:t>
            </a:r>
            <a:endParaRPr lang="en-US" sz="2400" dirty="0">
              <a:solidFill>
                <a:prstClr val="black"/>
              </a:solidFill>
              <a:latin typeface="Calibri" panose="020F0502020204030204"/>
            </a:endParaRPr>
          </a:p>
        </p:txBody>
      </p:sp>
      <p:pic>
        <p:nvPicPr>
          <p:cNvPr id="5" name="Picture 2" descr="13 Things That Men Are Too Embarrassed to Tell You">
            <a:extLst>
              <a:ext uri="{FF2B5EF4-FFF2-40B4-BE49-F238E27FC236}">
                <a16:creationId xmlns:a16="http://schemas.microsoft.com/office/drawing/2014/main" id="{21D0CD2B-B828-419D-B2B0-CAB558C7A0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096622" y="797386"/>
            <a:ext cx="2216702" cy="17998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2" descr="Put an End to Blaming and Shaming — Center for Compassionate Leadership">
            <a:extLst>
              <a:ext uri="{FF2B5EF4-FFF2-40B4-BE49-F238E27FC236}">
                <a16:creationId xmlns:a16="http://schemas.microsoft.com/office/drawing/2014/main" id="{984D3AF8-D3F1-42C3-BD79-C279AE66CD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596401" y="4610287"/>
            <a:ext cx="3209915" cy="19338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5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Nuances of Labeling</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sp>
        <p:nvSpPr>
          <p:cNvPr id="8" name="TextBox 7">
            <a:extLst>
              <a:ext uri="{FF2B5EF4-FFF2-40B4-BE49-F238E27FC236}">
                <a16:creationId xmlns:a16="http://schemas.microsoft.com/office/drawing/2014/main" id="{1E153B58-571C-42F9-BEB8-5A0CFC47C42D}"/>
              </a:ext>
            </a:extLst>
          </p:cNvPr>
          <p:cNvSpPr txBox="1"/>
          <p:nvPr/>
        </p:nvSpPr>
        <p:spPr>
          <a:xfrm>
            <a:off x="1535202" y="2072751"/>
            <a:ext cx="8606300" cy="2862322"/>
          </a:xfrm>
          <a:prstGeom prst="rect">
            <a:avLst/>
          </a:prstGeom>
          <a:noFill/>
        </p:spPr>
        <p:txBody>
          <a:bodyPr wrap="square">
            <a:spAutoFit/>
          </a:bodyPr>
          <a:lstStyle/>
          <a:p>
            <a:pPr>
              <a:defRPr/>
            </a:pPr>
            <a:r>
              <a:rPr lang="en-US" sz="2800" b="1" dirty="0" err="1">
                <a:solidFill>
                  <a:prstClr val="white"/>
                </a:solidFill>
                <a:latin typeface="Calibri" panose="020F0502020204030204"/>
              </a:rPr>
              <a:t>Emba</a:t>
            </a:r>
            <a:r>
              <a:rPr lang="en-US" sz="2400" dirty="0">
                <a:solidFill>
                  <a:prstClr val="black"/>
                </a:solidFill>
                <a:latin typeface="Calibri" panose="020F0502020204030204"/>
              </a:rPr>
              <a:t>= feeling remorse or responsible for something you've done wrong or perceived you did wrong</a:t>
            </a:r>
          </a:p>
          <a:p>
            <a:pPr>
              <a:defRPr/>
            </a:pPr>
            <a:endParaRPr lang="en-US" sz="2800" b="1" dirty="0">
              <a:solidFill>
                <a:prstClr val="white"/>
              </a:solidFill>
              <a:latin typeface="Calibri" panose="020F0502020204030204"/>
            </a:endParaRPr>
          </a:p>
          <a:p>
            <a:pPr>
              <a:defRPr/>
            </a:pPr>
            <a:r>
              <a:rPr lang="en-US" sz="2800" b="1" dirty="0">
                <a:solidFill>
                  <a:prstClr val="white"/>
                </a:solidFill>
                <a:latin typeface="Calibri" panose="020F0502020204030204"/>
              </a:rPr>
              <a:t>Shame </a:t>
            </a:r>
            <a:r>
              <a:rPr lang="en-US" sz="2400" dirty="0">
                <a:solidFill>
                  <a:prstClr val="black"/>
                </a:solidFill>
                <a:latin typeface="Calibri" panose="020F0502020204030204"/>
              </a:rPr>
              <a:t>= Feeling that you are bad, worthy of contempt, or inadequate as a person</a:t>
            </a:r>
          </a:p>
          <a:p>
            <a:pPr>
              <a:defRPr/>
            </a:pPr>
            <a:endParaRPr lang="en-US" sz="2400" dirty="0">
              <a:solidFill>
                <a:prstClr val="black"/>
              </a:solidFill>
              <a:latin typeface="Calibri" panose="020F0502020204030204"/>
            </a:endParaRPr>
          </a:p>
          <a:p>
            <a:pPr algn="ctr">
              <a:defRPr/>
            </a:pPr>
            <a:r>
              <a:rPr lang="en-US" sz="2400" i="1" dirty="0">
                <a:solidFill>
                  <a:prstClr val="black"/>
                </a:solidFill>
                <a:latin typeface="Calibri" panose="020F0502020204030204"/>
              </a:rPr>
              <a:t>Guilt says, “I did something bad.”  Shame says, “I am bad.”</a:t>
            </a:r>
          </a:p>
        </p:txBody>
      </p:sp>
      <p:sp>
        <p:nvSpPr>
          <p:cNvPr id="2" name="TextBox 1">
            <a:extLst>
              <a:ext uri="{FF2B5EF4-FFF2-40B4-BE49-F238E27FC236}">
                <a16:creationId xmlns:a16="http://schemas.microsoft.com/office/drawing/2014/main" id="{43197C95-46A8-411F-B628-0B295D66FE45}"/>
              </a:ext>
            </a:extLst>
          </p:cNvPr>
          <p:cNvSpPr txBox="1"/>
          <p:nvPr/>
        </p:nvSpPr>
        <p:spPr>
          <a:xfrm>
            <a:off x="1535202" y="2072751"/>
            <a:ext cx="8606300" cy="1754326"/>
          </a:xfrm>
          <a:prstGeom prst="rect">
            <a:avLst/>
          </a:prstGeom>
          <a:noFill/>
        </p:spPr>
        <p:txBody>
          <a:bodyPr wrap="square">
            <a:spAutoFit/>
          </a:bodyPr>
          <a:lstStyle/>
          <a:p>
            <a:pPr>
              <a:defRPr/>
            </a:pPr>
            <a:r>
              <a:rPr lang="en-US" sz="2800" b="1" dirty="0">
                <a:solidFill>
                  <a:prstClr val="black"/>
                </a:solidFill>
                <a:latin typeface="Calibri" panose="020F0502020204030204"/>
              </a:rPr>
              <a:t>Guilt</a:t>
            </a:r>
          </a:p>
          <a:p>
            <a:pPr>
              <a:defRPr/>
            </a:pPr>
            <a:endParaRPr lang="en-US" sz="2800" b="1" dirty="0">
              <a:solidFill>
                <a:prstClr val="black"/>
              </a:solidFill>
              <a:latin typeface="Calibri" panose="020F0502020204030204"/>
            </a:endParaRPr>
          </a:p>
          <a:p>
            <a:pPr>
              <a:defRPr/>
            </a:pPr>
            <a:endParaRPr lang="en-US" sz="2400" b="1" dirty="0">
              <a:solidFill>
                <a:prstClr val="black"/>
              </a:solidFill>
              <a:latin typeface="Calibri" panose="020F0502020204030204"/>
            </a:endParaRPr>
          </a:p>
          <a:p>
            <a:pPr>
              <a:defRPr/>
            </a:pPr>
            <a:r>
              <a:rPr lang="en-US" sz="2800" b="1" dirty="0">
                <a:solidFill>
                  <a:prstClr val="black"/>
                </a:solidFill>
                <a:latin typeface="Calibri" panose="020F0502020204030204"/>
              </a:rPr>
              <a:t>Shame</a:t>
            </a:r>
          </a:p>
        </p:txBody>
      </p:sp>
    </p:spTree>
    <p:extLst>
      <p:ext uri="{BB962C8B-B14F-4D97-AF65-F5344CB8AC3E}">
        <p14:creationId xmlns:p14="http://schemas.microsoft.com/office/powerpoint/2010/main" val="225407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Power of Labeling</a:t>
            </a:r>
          </a:p>
        </p:txBody>
      </p:sp>
      <p:sp>
        <p:nvSpPr>
          <p:cNvPr id="2" name="Content Placeholder 2">
            <a:extLst>
              <a:ext uri="{FF2B5EF4-FFF2-40B4-BE49-F238E27FC236}">
                <a16:creationId xmlns:a16="http://schemas.microsoft.com/office/drawing/2014/main" id="{B3A90B78-0F8E-48C2-AB1C-E35769C6742D}"/>
              </a:ext>
            </a:extLst>
          </p:cNvPr>
          <p:cNvSpPr>
            <a:spLocks noGrp="1"/>
          </p:cNvSpPr>
          <p:nvPr>
            <p:ph idx="1"/>
          </p:nvPr>
        </p:nvSpPr>
        <p:spPr>
          <a:xfrm>
            <a:off x="2989680" y="1972100"/>
            <a:ext cx="7812297" cy="3567165"/>
          </a:xfrm>
        </p:spPr>
        <p:txBody>
          <a:bodyPr>
            <a:normAutofit fontScale="77500" lnSpcReduction="20000"/>
          </a:bodyPr>
          <a:lstStyle/>
          <a:p>
            <a:pPr marL="0" indent="0">
              <a:buNone/>
            </a:pPr>
            <a:r>
              <a:rPr lang="en-US" sz="3400" b="1" dirty="0">
                <a:solidFill>
                  <a:srgbClr val="D9531E"/>
                </a:solidFill>
              </a:rPr>
              <a:t>Labeling</a:t>
            </a:r>
            <a:r>
              <a:rPr lang="en-US" sz="3400" dirty="0"/>
              <a:t> our emotions with precise words does four main things:</a:t>
            </a:r>
            <a:br>
              <a:rPr lang="en-US" sz="3400" dirty="0"/>
            </a:br>
            <a:endParaRPr lang="en-US" sz="3400" dirty="0"/>
          </a:p>
          <a:p>
            <a:pPr marL="457200" indent="-457200">
              <a:buFont typeface="+mj-lt"/>
              <a:buAutoNum type="arabicPeriod"/>
            </a:pPr>
            <a:r>
              <a:rPr lang="en-US" sz="3400" dirty="0"/>
              <a:t>It </a:t>
            </a:r>
            <a:r>
              <a:rPr lang="en-US" sz="3400" b="1" dirty="0">
                <a:solidFill>
                  <a:srgbClr val="01447B"/>
                </a:solidFill>
              </a:rPr>
              <a:t>legitimizes</a:t>
            </a:r>
            <a:r>
              <a:rPr lang="en-US" sz="3400" dirty="0"/>
              <a:t> and </a:t>
            </a:r>
            <a:r>
              <a:rPr lang="en-US" sz="3400" b="1" dirty="0">
                <a:solidFill>
                  <a:srgbClr val="01447B"/>
                </a:solidFill>
              </a:rPr>
              <a:t>organizes</a:t>
            </a:r>
            <a:r>
              <a:rPr lang="en-US" sz="3400" dirty="0"/>
              <a:t> our experiences</a:t>
            </a:r>
          </a:p>
          <a:p>
            <a:pPr marL="457200" indent="-457200">
              <a:buFont typeface="+mj-lt"/>
              <a:buAutoNum type="arabicPeriod"/>
            </a:pPr>
            <a:r>
              <a:rPr lang="en-US" sz="3400" dirty="0"/>
              <a:t>It </a:t>
            </a:r>
            <a:r>
              <a:rPr lang="en-US" sz="3400" b="1" dirty="0">
                <a:solidFill>
                  <a:srgbClr val="01447B"/>
                </a:solidFill>
              </a:rPr>
              <a:t>helps others </a:t>
            </a:r>
            <a:r>
              <a:rPr lang="en-US" sz="3400" dirty="0"/>
              <a:t>to meet our needs</a:t>
            </a:r>
          </a:p>
          <a:p>
            <a:pPr marL="457200" indent="-457200">
              <a:buFont typeface="+mj-lt"/>
              <a:buAutoNum type="arabicPeriod"/>
            </a:pPr>
            <a:r>
              <a:rPr lang="en-US" sz="3400" dirty="0"/>
              <a:t>Similarly, it </a:t>
            </a:r>
            <a:r>
              <a:rPr lang="en-US" sz="3400" b="1" dirty="0">
                <a:solidFill>
                  <a:srgbClr val="01447B"/>
                </a:solidFill>
              </a:rPr>
              <a:t>helps us </a:t>
            </a:r>
            <a:r>
              <a:rPr lang="en-US" sz="3400" dirty="0"/>
              <a:t>meet the needs of others</a:t>
            </a:r>
          </a:p>
          <a:p>
            <a:pPr marL="457200" indent="-457200">
              <a:buFont typeface="+mj-lt"/>
              <a:buAutoNum type="arabicPeriod"/>
            </a:pPr>
            <a:r>
              <a:rPr lang="en-US" sz="3400" dirty="0"/>
              <a:t>Finally, it </a:t>
            </a:r>
            <a:r>
              <a:rPr lang="en-US" sz="3400" b="1" dirty="0">
                <a:solidFill>
                  <a:srgbClr val="01447B"/>
                </a:solidFill>
              </a:rPr>
              <a:t>connects us </a:t>
            </a:r>
            <a:r>
              <a:rPr lang="en-US" sz="3400" dirty="0"/>
              <a:t>to the rest of the world</a:t>
            </a:r>
          </a:p>
          <a:p>
            <a:pPr marL="457200" indent="-457200">
              <a:buFont typeface="+mj-lt"/>
              <a:buAutoNum type="arabicPeriod"/>
            </a:pPr>
            <a:endParaRPr lang="en-US" sz="3400" dirty="0"/>
          </a:p>
          <a:p>
            <a:pPr marL="0" indent="0">
              <a:buNone/>
            </a:pPr>
            <a:r>
              <a:rPr lang="en-US" sz="3400" dirty="0"/>
              <a:t>The words give us each a </a:t>
            </a:r>
            <a:r>
              <a:rPr lang="en-US" sz="3400" b="1" dirty="0">
                <a:solidFill>
                  <a:srgbClr val="D9531E"/>
                </a:solidFill>
              </a:rPr>
              <a:t>story</a:t>
            </a:r>
            <a:r>
              <a:rPr lang="en-US" sz="3400" dirty="0"/>
              <a:t> to tell.</a:t>
            </a:r>
          </a:p>
          <a:p>
            <a:endParaRPr lang="en-US" dirty="0"/>
          </a:p>
        </p:txBody>
      </p:sp>
      <p:pic>
        <p:nvPicPr>
          <p:cNvPr id="5122" name="Picture 2" descr="Quaker Life Cereal Cinnamon Multigrain Breakfast Cereal, 24.8 oz - Food 4  Less">
            <a:extLst>
              <a:ext uri="{FF2B5EF4-FFF2-40B4-BE49-F238E27FC236}">
                <a16:creationId xmlns:a16="http://schemas.microsoft.com/office/drawing/2014/main" id="{329FDC24-BE75-4819-9701-CEEA7F29CA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99104" y="1251594"/>
            <a:ext cx="1123875" cy="50081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66B726B-550B-C7A4-0C8E-6A1703976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52471">
            <a:off x="7476421" y="5227764"/>
            <a:ext cx="4012335" cy="622998"/>
          </a:xfrm>
          <a:prstGeom prst="rect">
            <a:avLst/>
          </a:prstGeom>
        </p:spPr>
      </p:pic>
    </p:spTree>
    <p:extLst>
      <p:ext uri="{BB962C8B-B14F-4D97-AF65-F5344CB8AC3E}">
        <p14:creationId xmlns:p14="http://schemas.microsoft.com/office/powerpoint/2010/main" val="413724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RULER is for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Expressing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a:t>
            </a:r>
          </a:p>
        </p:txBody>
      </p:sp>
      <p:sp>
        <p:nvSpPr>
          <p:cNvPr id="2" name="Content Placeholder 2">
            <a:extLst>
              <a:ext uri="{FF2B5EF4-FFF2-40B4-BE49-F238E27FC236}">
                <a16:creationId xmlns:a16="http://schemas.microsoft.com/office/drawing/2014/main" id="{1EC91610-AD38-4529-887F-92056F8285B4}"/>
              </a:ext>
            </a:extLst>
          </p:cNvPr>
          <p:cNvSpPr>
            <a:spLocks noGrp="1"/>
          </p:cNvSpPr>
          <p:nvPr>
            <p:ph idx="1"/>
          </p:nvPr>
        </p:nvSpPr>
        <p:spPr>
          <a:xfrm>
            <a:off x="1759884" y="1178856"/>
            <a:ext cx="8157882" cy="5348475"/>
          </a:xfrm>
        </p:spPr>
        <p:txBody>
          <a:bodyPr>
            <a:noAutofit/>
          </a:bodyPr>
          <a:lstStyle/>
          <a:p>
            <a:pPr marL="0" indent="0">
              <a:buNone/>
            </a:pPr>
            <a:r>
              <a:rPr lang="en-US" sz="2400" dirty="0"/>
              <a:t>The skill of </a:t>
            </a:r>
            <a:r>
              <a:rPr lang="en-US" b="1" dirty="0">
                <a:solidFill>
                  <a:srgbClr val="D9531E"/>
                </a:solidFill>
              </a:rPr>
              <a:t>expressing</a:t>
            </a:r>
            <a:r>
              <a:rPr lang="en-US" sz="2400" dirty="0"/>
              <a:t> emotion involves knowing how to show our emotions in ways that take into consideration norms and context. In other words, it’s really about the “</a:t>
            </a:r>
            <a:r>
              <a:rPr lang="en-US" b="1" dirty="0">
                <a:solidFill>
                  <a:srgbClr val="01447B"/>
                </a:solidFill>
              </a:rPr>
              <a:t>how</a:t>
            </a:r>
            <a:r>
              <a:rPr lang="en-US" sz="2400" dirty="0"/>
              <a:t>” and the “</a:t>
            </a:r>
            <a:r>
              <a:rPr lang="en-US" b="1" dirty="0">
                <a:solidFill>
                  <a:srgbClr val="01447B"/>
                </a:solidFill>
              </a:rPr>
              <a:t>when</a:t>
            </a:r>
            <a:r>
              <a:rPr lang="en-US" sz="2400" dirty="0"/>
              <a:t>” we express our emotions.</a:t>
            </a:r>
          </a:p>
          <a:p>
            <a:pPr marL="0" indent="0">
              <a:buNone/>
            </a:pPr>
            <a:r>
              <a:rPr lang="en-US" sz="2400" dirty="0"/>
              <a:t>Three areas to consider when we think about </a:t>
            </a:r>
            <a:br>
              <a:rPr lang="en-US" sz="2400" dirty="0"/>
            </a:br>
            <a:r>
              <a:rPr lang="en-US" sz="2400" dirty="0"/>
              <a:t>expressing emotions are:</a:t>
            </a:r>
            <a:br>
              <a:rPr lang="en-US" dirty="0"/>
            </a:br>
            <a:endParaRPr lang="en-US" dirty="0"/>
          </a:p>
          <a:p>
            <a:pPr marL="0" indent="0">
              <a:buNone/>
            </a:pPr>
            <a:endParaRPr lang="en-US" sz="800" dirty="0"/>
          </a:p>
          <a:p>
            <a:pPr marL="0" indent="0">
              <a:buNone/>
            </a:pPr>
            <a:endParaRPr lang="en-US" sz="800" dirty="0"/>
          </a:p>
          <a:p>
            <a:pPr lvl="1">
              <a:buFont typeface="Cambria" panose="02040503050406030204" pitchFamily="18" charset="0"/>
              <a:buChar char="▸"/>
            </a:pPr>
            <a:r>
              <a:rPr lang="en-US" b="1" dirty="0">
                <a:solidFill>
                  <a:srgbClr val="01447B"/>
                </a:solidFill>
              </a:rPr>
              <a:t>Individual differences</a:t>
            </a:r>
            <a:endParaRPr lang="en-US" dirty="0">
              <a:solidFill>
                <a:srgbClr val="01447B"/>
              </a:solidFill>
            </a:endParaRPr>
          </a:p>
          <a:p>
            <a:pPr lvl="1">
              <a:buFont typeface="Cambria" panose="02040503050406030204" pitchFamily="18" charset="0"/>
              <a:buChar char="▸"/>
            </a:pPr>
            <a:r>
              <a:rPr lang="en-US" b="1" dirty="0">
                <a:solidFill>
                  <a:srgbClr val="D9531E"/>
                </a:solidFill>
              </a:rPr>
              <a:t>Culture</a:t>
            </a:r>
            <a:endParaRPr lang="en-US" dirty="0">
              <a:solidFill>
                <a:srgbClr val="D9531E"/>
              </a:solidFill>
            </a:endParaRPr>
          </a:p>
          <a:p>
            <a:pPr lvl="1">
              <a:buFont typeface="Cambria" panose="02040503050406030204" pitchFamily="18" charset="0"/>
              <a:buChar char="▸"/>
            </a:pPr>
            <a:r>
              <a:rPr lang="en-US" b="1" dirty="0">
                <a:solidFill>
                  <a:srgbClr val="01447B"/>
                </a:solidFill>
              </a:rPr>
              <a:t>Social norms</a:t>
            </a:r>
            <a:br>
              <a:rPr lang="en-US" sz="2100" b="1" dirty="0"/>
            </a:br>
            <a:endParaRPr lang="en-US" sz="800" dirty="0"/>
          </a:p>
        </p:txBody>
      </p:sp>
      <p:pic>
        <p:nvPicPr>
          <p:cNvPr id="6146" name="Picture 2" descr="7 Strategies Emotionally Intelligent People Use to Keep Their Feelings  Under Control | Inc.com">
            <a:extLst>
              <a:ext uri="{FF2B5EF4-FFF2-40B4-BE49-F238E27FC236}">
                <a16:creationId xmlns:a16="http://schemas.microsoft.com/office/drawing/2014/main" id="{7557219B-AE9C-443E-A746-FD87689A3A4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096000" y="3651189"/>
            <a:ext cx="4762500" cy="26789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0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pic>
        <p:nvPicPr>
          <p:cNvPr id="1026" name="Picture 2" descr="Men's Star Trek: The Original Series Many Moods of Spock T-Shirt">
            <a:extLst>
              <a:ext uri="{FF2B5EF4-FFF2-40B4-BE49-F238E27FC236}">
                <a16:creationId xmlns:a16="http://schemas.microsoft.com/office/drawing/2014/main" id="{92AFFE98-C1DB-9A9D-90DE-29F1CB274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664" y="854413"/>
            <a:ext cx="5799306" cy="5799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03D6BA-4D4E-4B7D-9BC2-3C6EE199D17D}"/>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RULER is for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Expressing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a:t>
            </a:r>
          </a:p>
        </p:txBody>
      </p:sp>
    </p:spTree>
    <p:extLst>
      <p:ext uri="{BB962C8B-B14F-4D97-AF65-F5344CB8AC3E}">
        <p14:creationId xmlns:p14="http://schemas.microsoft.com/office/powerpoint/2010/main" val="328957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84D412-81FD-EBCE-2211-60485456706F}"/>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SEL Standards</a:t>
            </a:r>
          </a:p>
        </p:txBody>
      </p:sp>
      <p:pic>
        <p:nvPicPr>
          <p:cNvPr id="3" name="Picture 2">
            <a:hlinkClick r:id="rId4"/>
            <a:extLst>
              <a:ext uri="{FF2B5EF4-FFF2-40B4-BE49-F238E27FC236}">
                <a16:creationId xmlns:a16="http://schemas.microsoft.com/office/drawing/2014/main" id="{67F88C07-1656-572C-CBC8-1290957F3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42" y="707886"/>
            <a:ext cx="9349279" cy="6109711"/>
          </a:xfrm>
          <a:prstGeom prst="rect">
            <a:avLst/>
          </a:prstGeom>
        </p:spPr>
      </p:pic>
      <p:pic>
        <p:nvPicPr>
          <p:cNvPr id="6" name="Picture 5">
            <a:extLst>
              <a:ext uri="{FF2B5EF4-FFF2-40B4-BE49-F238E27FC236}">
                <a16:creationId xmlns:a16="http://schemas.microsoft.com/office/drawing/2014/main" id="{02F7F3F7-ACFE-10D3-16D5-85B3DA7C4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2521" y="88675"/>
            <a:ext cx="3181794" cy="619211"/>
          </a:xfrm>
          <a:prstGeom prst="rect">
            <a:avLst/>
          </a:prstGeom>
        </p:spPr>
      </p:pic>
    </p:spTree>
    <p:extLst>
      <p:ext uri="{BB962C8B-B14F-4D97-AF65-F5344CB8AC3E}">
        <p14:creationId xmlns:p14="http://schemas.microsoft.com/office/powerpoint/2010/main" val="2426553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RULER is for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Expressing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a:t>
            </a:r>
          </a:p>
        </p:txBody>
      </p:sp>
      <p:sp>
        <p:nvSpPr>
          <p:cNvPr id="6" name="Content Placeholder 2">
            <a:extLst>
              <a:ext uri="{FF2B5EF4-FFF2-40B4-BE49-F238E27FC236}">
                <a16:creationId xmlns:a16="http://schemas.microsoft.com/office/drawing/2014/main" id="{1EC91610-AD38-4529-887F-92056F8285B4}"/>
              </a:ext>
            </a:extLst>
          </p:cNvPr>
          <p:cNvSpPr>
            <a:spLocks noGrp="1"/>
          </p:cNvSpPr>
          <p:nvPr>
            <p:ph idx="1"/>
          </p:nvPr>
        </p:nvSpPr>
        <p:spPr>
          <a:xfrm>
            <a:off x="2454339" y="1178856"/>
            <a:ext cx="7283321" cy="4357735"/>
          </a:xfrm>
        </p:spPr>
        <p:txBody>
          <a:bodyPr>
            <a:noAutofit/>
          </a:bodyPr>
          <a:lstStyle/>
          <a:p>
            <a:pPr marL="0" indent="0">
              <a:buNone/>
            </a:pPr>
            <a:endParaRPr lang="en-US" sz="800" dirty="0"/>
          </a:p>
          <a:p>
            <a:pPr marL="0" indent="0">
              <a:buNone/>
            </a:pPr>
            <a:r>
              <a:rPr lang="en-US" sz="2400" dirty="0"/>
              <a:t>We may mask our expressions to fit the “norms” of our environments. These norms are known as </a:t>
            </a:r>
            <a:r>
              <a:rPr lang="en-US" sz="2400" b="1" dirty="0">
                <a:solidFill>
                  <a:srgbClr val="D9531E"/>
                </a:solidFill>
              </a:rPr>
              <a:t>display rules</a:t>
            </a:r>
            <a:r>
              <a:rPr lang="en-US" sz="2400" dirty="0"/>
              <a:t>.</a:t>
            </a:r>
          </a:p>
        </p:txBody>
      </p:sp>
      <p:pic>
        <p:nvPicPr>
          <p:cNvPr id="7" name="Picture 6" descr="Text&#10;&#10;Description automatically generated">
            <a:extLst>
              <a:ext uri="{FF2B5EF4-FFF2-40B4-BE49-F238E27FC236}">
                <a16:creationId xmlns:a16="http://schemas.microsoft.com/office/drawing/2014/main" id="{352EF83B-EB35-4E48-8B28-2EAE5D46D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450" y="2518360"/>
            <a:ext cx="3771900" cy="4103827"/>
          </a:xfrm>
          <a:prstGeom prst="rect">
            <a:avLst/>
          </a:prstGeom>
        </p:spPr>
      </p:pic>
    </p:spTree>
    <p:extLst>
      <p:ext uri="{BB962C8B-B14F-4D97-AF65-F5344CB8AC3E}">
        <p14:creationId xmlns:p14="http://schemas.microsoft.com/office/powerpoint/2010/main" val="2953291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RULER is for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Expressing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a:t>
            </a:r>
          </a:p>
        </p:txBody>
      </p:sp>
      <p:sp>
        <p:nvSpPr>
          <p:cNvPr id="2" name="Content Placeholder 2">
            <a:extLst>
              <a:ext uri="{FF2B5EF4-FFF2-40B4-BE49-F238E27FC236}">
                <a16:creationId xmlns:a16="http://schemas.microsoft.com/office/drawing/2014/main" id="{1EC91610-AD38-4529-887F-92056F8285B4}"/>
              </a:ext>
            </a:extLst>
          </p:cNvPr>
          <p:cNvSpPr>
            <a:spLocks noGrp="1"/>
          </p:cNvSpPr>
          <p:nvPr>
            <p:ph idx="1"/>
          </p:nvPr>
        </p:nvSpPr>
        <p:spPr>
          <a:xfrm>
            <a:off x="455749" y="819944"/>
            <a:ext cx="10830846" cy="4357735"/>
          </a:xfrm>
        </p:spPr>
        <p:txBody>
          <a:bodyPr>
            <a:noAutofit/>
          </a:bodyPr>
          <a:lstStyle/>
          <a:p>
            <a:pPr marL="0" indent="0">
              <a:buNone/>
            </a:pPr>
            <a:r>
              <a:rPr lang="en-US" sz="2400" dirty="0"/>
              <a:t>There often is a </a:t>
            </a:r>
            <a:r>
              <a:rPr lang="en-US" b="1" dirty="0">
                <a:solidFill>
                  <a:srgbClr val="113363"/>
                </a:solidFill>
              </a:rPr>
              <a:t>discrepancy</a:t>
            </a:r>
            <a:r>
              <a:rPr lang="en-US" sz="2400" dirty="0"/>
              <a:t> between how we feel and what we display. </a:t>
            </a:r>
          </a:p>
          <a:p>
            <a:pPr marL="0" indent="0">
              <a:buNone/>
            </a:pPr>
            <a:r>
              <a:rPr lang="en-US" sz="2400" dirty="0"/>
              <a:t>The work we do to conform how we express our emotions to the norms of our environments is called </a:t>
            </a:r>
            <a:r>
              <a:rPr lang="en-US" b="1" dirty="0">
                <a:solidFill>
                  <a:srgbClr val="D9531E"/>
                </a:solidFill>
              </a:rPr>
              <a:t>emotional labor</a:t>
            </a:r>
            <a:r>
              <a:rPr lang="en-US" sz="2400" b="1" dirty="0"/>
              <a:t>.</a:t>
            </a:r>
            <a:r>
              <a:rPr lang="en-US" sz="2400" dirty="0"/>
              <a:t> </a:t>
            </a:r>
            <a:br>
              <a:rPr lang="en-US" dirty="0"/>
            </a:br>
            <a:endParaRPr lang="en-US" sz="500" dirty="0"/>
          </a:p>
          <a:p>
            <a:pPr lvl="1"/>
            <a:r>
              <a:rPr lang="en-US" dirty="0"/>
              <a:t>Emotional labor is unavoidable. However, it </a:t>
            </a:r>
            <a:r>
              <a:rPr lang="en-US" sz="2800" b="1" dirty="0">
                <a:solidFill>
                  <a:srgbClr val="01447B"/>
                </a:solidFill>
              </a:rPr>
              <a:t>can be helpful </a:t>
            </a:r>
            <a:r>
              <a:rPr lang="en-US" dirty="0"/>
              <a:t>in many situations, like expending effort to remain calm and cooperative when speaking with someone who is angry.</a:t>
            </a:r>
            <a:br>
              <a:rPr lang="en-US" dirty="0"/>
            </a:br>
            <a:endParaRPr lang="en-US" sz="500" dirty="0"/>
          </a:p>
          <a:p>
            <a:pPr lvl="1"/>
            <a:r>
              <a:rPr lang="en-US" dirty="0"/>
              <a:t>Still, too much emotional labor </a:t>
            </a:r>
            <a:r>
              <a:rPr lang="en-US" sz="2800" b="1" dirty="0">
                <a:solidFill>
                  <a:srgbClr val="01447B"/>
                </a:solidFill>
              </a:rPr>
              <a:t>can result in burnout</a:t>
            </a:r>
            <a:r>
              <a:rPr lang="en-US" dirty="0"/>
              <a:t>, decreased job and life satisfaction, and health problems. This is why it’s important to keep it in check!</a:t>
            </a:r>
          </a:p>
        </p:txBody>
      </p:sp>
      <p:pic>
        <p:nvPicPr>
          <p:cNvPr id="7170" name="Picture 2" descr="GNM Emotional Labor Questionnaire (Adapted) Survey">
            <a:extLst>
              <a:ext uri="{FF2B5EF4-FFF2-40B4-BE49-F238E27FC236}">
                <a16:creationId xmlns:a16="http://schemas.microsoft.com/office/drawing/2014/main" id="{F69D6950-111F-41B5-BB91-0C30B21017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4259173"/>
            <a:ext cx="3937977" cy="2494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34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last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R</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RULER is for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Regulating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a:t>
            </a:r>
          </a:p>
        </p:txBody>
      </p:sp>
      <p:sp>
        <p:nvSpPr>
          <p:cNvPr id="8" name="Content Placeholder 2">
            <a:extLst>
              <a:ext uri="{FF2B5EF4-FFF2-40B4-BE49-F238E27FC236}">
                <a16:creationId xmlns:a16="http://schemas.microsoft.com/office/drawing/2014/main" id="{BFC47234-6B12-94D3-8A9C-F4416AEBACA3}"/>
              </a:ext>
            </a:extLst>
          </p:cNvPr>
          <p:cNvSpPr>
            <a:spLocks noGrp="1"/>
          </p:cNvSpPr>
          <p:nvPr>
            <p:ph idx="1"/>
          </p:nvPr>
        </p:nvSpPr>
        <p:spPr>
          <a:xfrm>
            <a:off x="552849" y="1066500"/>
            <a:ext cx="8114902" cy="5274253"/>
          </a:xfrm>
        </p:spPr>
        <p:txBody>
          <a:bodyPr>
            <a:noAutofit/>
          </a:bodyPr>
          <a:lstStyle/>
          <a:p>
            <a:pPr marL="0" indent="0">
              <a:buNone/>
            </a:pPr>
            <a:r>
              <a:rPr lang="en-US" sz="2400" b="1" dirty="0">
                <a:solidFill>
                  <a:srgbClr val="D9531E"/>
                </a:solidFill>
              </a:rPr>
              <a:t>Regulating</a:t>
            </a:r>
            <a:r>
              <a:rPr lang="en-US" sz="2400" dirty="0">
                <a:solidFill>
                  <a:srgbClr val="113363"/>
                </a:solidFill>
              </a:rPr>
              <a:t> emotion is managing our emotions by developing thought or action</a:t>
            </a:r>
            <a:r>
              <a:rPr lang="en-US" sz="2400" b="1" dirty="0">
                <a:solidFill>
                  <a:srgbClr val="113363"/>
                </a:solidFill>
              </a:rPr>
              <a:t> </a:t>
            </a:r>
            <a:r>
              <a:rPr lang="en-US" sz="2400" b="1" dirty="0">
                <a:solidFill>
                  <a:srgbClr val="D9531E"/>
                </a:solidFill>
              </a:rPr>
              <a:t>strategies</a:t>
            </a:r>
            <a:r>
              <a:rPr lang="en-US" sz="2400" dirty="0">
                <a:solidFill>
                  <a:srgbClr val="113363"/>
                </a:solidFill>
              </a:rPr>
              <a:t> to reach a specific </a:t>
            </a:r>
            <a:r>
              <a:rPr lang="en-US" sz="2400" b="1" dirty="0">
                <a:solidFill>
                  <a:srgbClr val="D9531E"/>
                </a:solidFill>
              </a:rPr>
              <a:t>emotional goal</a:t>
            </a:r>
            <a:r>
              <a:rPr lang="en-US" sz="2400" b="1" dirty="0">
                <a:solidFill>
                  <a:srgbClr val="113363"/>
                </a:solidFill>
              </a:rPr>
              <a:t>.</a:t>
            </a:r>
            <a:endParaRPr lang="en-US" sz="2400" dirty="0">
              <a:solidFill>
                <a:srgbClr val="113363"/>
              </a:solidFill>
            </a:endParaRPr>
          </a:p>
          <a:p>
            <a:pPr marL="0" indent="0">
              <a:buNone/>
            </a:pPr>
            <a:r>
              <a:rPr lang="en-US" sz="2400" dirty="0">
                <a:solidFill>
                  <a:srgbClr val="113363"/>
                </a:solidFill>
              </a:rPr>
              <a:t>Our emotional goals generally fall into the following areas, which we can remember with the acronym, </a:t>
            </a:r>
            <a:r>
              <a:rPr lang="en-US" sz="2600" b="1" dirty="0">
                <a:solidFill>
                  <a:srgbClr val="D9531E"/>
                </a:solidFill>
              </a:rPr>
              <a:t>PRIME</a:t>
            </a:r>
            <a:r>
              <a:rPr lang="en-US" sz="2400" b="1" dirty="0">
                <a:solidFill>
                  <a:srgbClr val="113363"/>
                </a:solidFill>
              </a:rPr>
              <a:t>:</a:t>
            </a:r>
            <a:br>
              <a:rPr lang="en-US" sz="2400" b="1" dirty="0">
                <a:solidFill>
                  <a:srgbClr val="113363"/>
                </a:solidFill>
              </a:rPr>
            </a:br>
            <a:endParaRPr lang="en-US" sz="2400" dirty="0">
              <a:solidFill>
                <a:srgbClr val="113363"/>
              </a:solidFill>
            </a:endParaRPr>
          </a:p>
          <a:p>
            <a:pPr lvl="1"/>
            <a:r>
              <a:rPr lang="en-US" sz="2600" b="1" dirty="0">
                <a:solidFill>
                  <a:srgbClr val="D9531E"/>
                </a:solidFill>
              </a:rPr>
              <a:t>Prevent</a:t>
            </a:r>
            <a:r>
              <a:rPr lang="en-US" dirty="0">
                <a:solidFill>
                  <a:srgbClr val="D9531E"/>
                </a:solidFill>
              </a:rPr>
              <a:t> </a:t>
            </a:r>
            <a:r>
              <a:rPr lang="en-US" b="1" dirty="0">
                <a:solidFill>
                  <a:srgbClr val="113363"/>
                </a:solidFill>
              </a:rPr>
              <a:t>an unwanted emotion </a:t>
            </a:r>
            <a:r>
              <a:rPr lang="en-US" dirty="0">
                <a:solidFill>
                  <a:srgbClr val="113363"/>
                </a:solidFill>
              </a:rPr>
              <a:t>– like anxiety before a test</a:t>
            </a:r>
            <a:br>
              <a:rPr lang="en-US" dirty="0">
                <a:solidFill>
                  <a:srgbClr val="113363"/>
                </a:solidFill>
              </a:rPr>
            </a:br>
            <a:endParaRPr lang="en-US" sz="600" dirty="0">
              <a:solidFill>
                <a:srgbClr val="113363"/>
              </a:solidFill>
            </a:endParaRPr>
          </a:p>
          <a:p>
            <a:pPr lvl="1"/>
            <a:r>
              <a:rPr lang="en-US" sz="2600" b="1" dirty="0">
                <a:solidFill>
                  <a:srgbClr val="D9531E"/>
                </a:solidFill>
              </a:rPr>
              <a:t>Reduce</a:t>
            </a:r>
            <a:r>
              <a:rPr lang="en-US" b="1" dirty="0">
                <a:solidFill>
                  <a:srgbClr val="D9531E"/>
                </a:solidFill>
              </a:rPr>
              <a:t> </a:t>
            </a:r>
            <a:r>
              <a:rPr lang="en-US" b="1" dirty="0">
                <a:solidFill>
                  <a:srgbClr val="113363"/>
                </a:solidFill>
              </a:rPr>
              <a:t>an unwanted emotion </a:t>
            </a:r>
            <a:r>
              <a:rPr lang="en-US" dirty="0">
                <a:solidFill>
                  <a:srgbClr val="113363"/>
                </a:solidFill>
              </a:rPr>
              <a:t>– like anger when we are in an escalated conversation with someone</a:t>
            </a:r>
            <a:br>
              <a:rPr lang="en-US" dirty="0">
                <a:solidFill>
                  <a:srgbClr val="113363"/>
                </a:solidFill>
              </a:rPr>
            </a:br>
            <a:endParaRPr lang="en-US" sz="600" dirty="0">
              <a:solidFill>
                <a:srgbClr val="113363"/>
              </a:solidFill>
            </a:endParaRPr>
          </a:p>
          <a:p>
            <a:pPr lvl="1"/>
            <a:r>
              <a:rPr lang="en-US" sz="2600" b="1" dirty="0">
                <a:solidFill>
                  <a:srgbClr val="D9531E"/>
                </a:solidFill>
              </a:rPr>
              <a:t>Initiate</a:t>
            </a:r>
            <a:r>
              <a:rPr lang="en-US" dirty="0">
                <a:solidFill>
                  <a:srgbClr val="113363"/>
                </a:solidFill>
              </a:rPr>
              <a:t> </a:t>
            </a:r>
            <a:r>
              <a:rPr lang="en-US" b="1" dirty="0">
                <a:solidFill>
                  <a:srgbClr val="113363"/>
                </a:solidFill>
              </a:rPr>
              <a:t>a new emotion </a:t>
            </a:r>
            <a:r>
              <a:rPr lang="en-US" dirty="0">
                <a:solidFill>
                  <a:srgbClr val="113363"/>
                </a:solidFill>
              </a:rPr>
              <a:t>– like inspiration to be creative</a:t>
            </a:r>
            <a:br>
              <a:rPr lang="en-US" dirty="0">
                <a:solidFill>
                  <a:srgbClr val="113363"/>
                </a:solidFill>
              </a:rPr>
            </a:br>
            <a:endParaRPr lang="en-US" sz="600" dirty="0">
              <a:solidFill>
                <a:srgbClr val="113363"/>
              </a:solidFill>
            </a:endParaRPr>
          </a:p>
          <a:p>
            <a:pPr lvl="1"/>
            <a:r>
              <a:rPr lang="en-US" sz="2600" b="1" dirty="0">
                <a:solidFill>
                  <a:srgbClr val="D9531E"/>
                </a:solidFill>
              </a:rPr>
              <a:t>Maintain</a:t>
            </a:r>
            <a:r>
              <a:rPr lang="en-US" dirty="0">
                <a:solidFill>
                  <a:srgbClr val="113363"/>
                </a:solidFill>
              </a:rPr>
              <a:t> </a:t>
            </a:r>
            <a:r>
              <a:rPr lang="en-US" b="1" dirty="0">
                <a:solidFill>
                  <a:srgbClr val="113363"/>
                </a:solidFill>
              </a:rPr>
              <a:t>an existing emotion </a:t>
            </a:r>
            <a:r>
              <a:rPr lang="en-US" dirty="0">
                <a:solidFill>
                  <a:srgbClr val="113363"/>
                </a:solidFill>
              </a:rPr>
              <a:t>– like remaining calm in a stressful situation</a:t>
            </a:r>
            <a:br>
              <a:rPr lang="en-US" dirty="0">
                <a:solidFill>
                  <a:srgbClr val="113363"/>
                </a:solidFill>
              </a:rPr>
            </a:br>
            <a:endParaRPr lang="en-US" sz="600" dirty="0">
              <a:solidFill>
                <a:srgbClr val="113363"/>
              </a:solidFill>
            </a:endParaRPr>
          </a:p>
          <a:p>
            <a:pPr lvl="1"/>
            <a:r>
              <a:rPr lang="en-US" sz="2600" b="1" dirty="0">
                <a:solidFill>
                  <a:srgbClr val="D9531E"/>
                </a:solidFill>
              </a:rPr>
              <a:t>Enhance</a:t>
            </a:r>
            <a:r>
              <a:rPr lang="en-US" dirty="0">
                <a:solidFill>
                  <a:srgbClr val="113363"/>
                </a:solidFill>
              </a:rPr>
              <a:t> </a:t>
            </a:r>
            <a:r>
              <a:rPr lang="en-US" b="1" dirty="0">
                <a:solidFill>
                  <a:srgbClr val="113363"/>
                </a:solidFill>
              </a:rPr>
              <a:t>or increase a desirable emotion </a:t>
            </a:r>
            <a:r>
              <a:rPr lang="en-US" dirty="0">
                <a:solidFill>
                  <a:srgbClr val="113363"/>
                </a:solidFill>
              </a:rPr>
              <a:t>– like joy while at a celebration</a:t>
            </a:r>
            <a:br>
              <a:rPr lang="en-US" sz="2100" dirty="0"/>
            </a:br>
            <a:endParaRPr lang="en-US" sz="800" dirty="0"/>
          </a:p>
        </p:txBody>
      </p:sp>
      <p:pic>
        <p:nvPicPr>
          <p:cNvPr id="9" name="Picture 2" descr="Changing Emotions By Doing The Opposite - JMU">
            <a:extLst>
              <a:ext uri="{FF2B5EF4-FFF2-40B4-BE49-F238E27FC236}">
                <a16:creationId xmlns:a16="http://schemas.microsoft.com/office/drawing/2014/main" id="{5BA12A29-AE78-3D6D-C510-229782E46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196446" y="2562795"/>
            <a:ext cx="5715557" cy="2108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last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R</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RULER is for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Regulating</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a:t>
            </a:r>
          </a:p>
        </p:txBody>
      </p:sp>
      <p:pic>
        <p:nvPicPr>
          <p:cNvPr id="6" name="Picture 4" descr="Positive self talk phrases, including I can do this, I've got this, I believe in myself, I am worthy, I am confident, I am enough, I love myself.">
            <a:extLst>
              <a:ext uri="{FF2B5EF4-FFF2-40B4-BE49-F238E27FC236}">
                <a16:creationId xmlns:a16="http://schemas.microsoft.com/office/drawing/2014/main" id="{3DDCA3F7-FA63-339B-A705-EBC09815D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377" y="4075530"/>
            <a:ext cx="4529492" cy="25163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203BC4A7-F0A4-86C7-8D24-0A39A3ABD779}"/>
              </a:ext>
            </a:extLst>
          </p:cNvPr>
          <p:cNvSpPr txBox="1">
            <a:spLocks/>
          </p:cNvSpPr>
          <p:nvPr/>
        </p:nvSpPr>
        <p:spPr>
          <a:xfrm>
            <a:off x="2336049" y="1011517"/>
            <a:ext cx="6930148" cy="265560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100" dirty="0">
                <a:solidFill>
                  <a:srgbClr val="113363"/>
                </a:solidFill>
              </a:rPr>
              <a:t>Once we have selected a </a:t>
            </a:r>
            <a:r>
              <a:rPr lang="en-US" sz="5900" b="1" dirty="0">
                <a:solidFill>
                  <a:srgbClr val="D9531E"/>
                </a:solidFill>
              </a:rPr>
              <a:t>PRIME</a:t>
            </a:r>
            <a:r>
              <a:rPr lang="en-US" sz="5100" dirty="0">
                <a:solidFill>
                  <a:srgbClr val="113363"/>
                </a:solidFill>
              </a:rPr>
              <a:t> goal, we can choose strategies that will help us reach that goal.</a:t>
            </a:r>
          </a:p>
          <a:p>
            <a:pPr marL="0" indent="0">
              <a:buFont typeface="Arial" panose="020B0604020202020204" pitchFamily="34" charset="0"/>
              <a:buNone/>
            </a:pPr>
            <a:endParaRPr lang="en-US" sz="5100" dirty="0">
              <a:solidFill>
                <a:srgbClr val="113363"/>
              </a:solidFill>
            </a:endParaRPr>
          </a:p>
          <a:p>
            <a:pPr marL="0" indent="0">
              <a:buFont typeface="Arial" panose="020B0604020202020204" pitchFamily="34" charset="0"/>
              <a:buNone/>
            </a:pPr>
            <a:r>
              <a:rPr lang="en-US" sz="5100" i="1" dirty="0">
                <a:solidFill>
                  <a:srgbClr val="113363"/>
                </a:solidFill>
              </a:rPr>
              <a:t>Regulation strategies include:</a:t>
            </a:r>
            <a:br>
              <a:rPr lang="en-US" sz="5100" dirty="0">
                <a:solidFill>
                  <a:srgbClr val="113363"/>
                </a:solidFill>
              </a:rPr>
            </a:br>
            <a:endParaRPr lang="en-US" sz="5100" dirty="0">
              <a:solidFill>
                <a:srgbClr val="113363"/>
              </a:solidFill>
            </a:endParaRPr>
          </a:p>
          <a:p>
            <a:r>
              <a:rPr lang="en-US" sz="5900" b="1" dirty="0">
                <a:solidFill>
                  <a:srgbClr val="D9531E"/>
                </a:solidFill>
              </a:rPr>
              <a:t>THOUGHT</a:t>
            </a:r>
            <a:r>
              <a:rPr lang="en-US" sz="5100" dirty="0">
                <a:solidFill>
                  <a:srgbClr val="113363"/>
                </a:solidFill>
              </a:rPr>
              <a:t> STRATEGIES (things we think about)</a:t>
            </a:r>
          </a:p>
          <a:p>
            <a:r>
              <a:rPr lang="en-US" sz="5900" b="1" dirty="0">
                <a:solidFill>
                  <a:srgbClr val="D9531E"/>
                </a:solidFill>
              </a:rPr>
              <a:t>ACTION</a:t>
            </a:r>
            <a:r>
              <a:rPr lang="en-US" sz="5100" dirty="0">
                <a:solidFill>
                  <a:srgbClr val="113363"/>
                </a:solidFill>
              </a:rPr>
              <a:t> STRATEGIES (things we can do)  </a:t>
            </a:r>
          </a:p>
        </p:txBody>
      </p:sp>
    </p:spTree>
    <p:extLst>
      <p:ext uri="{BB962C8B-B14F-4D97-AF65-F5344CB8AC3E}">
        <p14:creationId xmlns:p14="http://schemas.microsoft.com/office/powerpoint/2010/main" val="729088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Thought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&amp;</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a:t>
            </a:r>
            <a:r>
              <a:rPr kumimoji="0" lang="en-US" sz="4000" b="0" i="0" u="none" strike="noStrike" kern="1200" cap="none" spc="0" normalizeH="0" baseline="0" noProof="0" dirty="0" err="1">
                <a:ln>
                  <a:noFill/>
                </a:ln>
                <a:solidFill>
                  <a:srgbClr val="113363"/>
                </a:solidFill>
                <a:effectLst/>
                <a:uLnTx/>
                <a:uFillTx/>
                <a:latin typeface="Neutra Text TF Alt" panose="02000000000000000000" pitchFamily="2" charset="0"/>
                <a:ea typeface="+mn-ea"/>
                <a:cs typeface="+mn-cs"/>
              </a:rPr>
              <a:t>Actio</a:t>
            </a:r>
            <a:r>
              <a:rPr lang="en-US" sz="4000" dirty="0">
                <a:solidFill>
                  <a:srgbClr val="113363"/>
                </a:solidFill>
                <a:latin typeface="Neutra Text TF Alt" panose="02000000000000000000" pitchFamily="2" charset="0"/>
              </a:rPr>
              <a:t>n Strategies</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grpSp>
        <p:nvGrpSpPr>
          <p:cNvPr id="6" name="Group 5">
            <a:extLst>
              <a:ext uri="{FF2B5EF4-FFF2-40B4-BE49-F238E27FC236}">
                <a16:creationId xmlns:a16="http://schemas.microsoft.com/office/drawing/2014/main" id="{8782B026-E288-DEFE-A3DA-DE2F815C74B8}"/>
              </a:ext>
            </a:extLst>
          </p:cNvPr>
          <p:cNvGrpSpPr/>
          <p:nvPr/>
        </p:nvGrpSpPr>
        <p:grpSpPr>
          <a:xfrm>
            <a:off x="704850" y="786412"/>
            <a:ext cx="10115550" cy="5833463"/>
            <a:chOff x="704850" y="786412"/>
            <a:chExt cx="10115550" cy="5833463"/>
          </a:xfrm>
        </p:grpSpPr>
        <p:pic>
          <p:nvPicPr>
            <p:cNvPr id="2" name="Picture 1">
              <a:extLst>
                <a:ext uri="{FF2B5EF4-FFF2-40B4-BE49-F238E27FC236}">
                  <a16:creationId xmlns:a16="http://schemas.microsoft.com/office/drawing/2014/main" id="{008143B1-81D1-E7AD-BD11-A567C116A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75" y="786412"/>
              <a:ext cx="9953625" cy="5732398"/>
            </a:xfrm>
            <a:prstGeom prst="rect">
              <a:avLst/>
            </a:prstGeom>
          </p:spPr>
        </p:pic>
        <p:sp>
          <p:nvSpPr>
            <p:cNvPr id="5" name="Rectangle 4">
              <a:extLst>
                <a:ext uri="{FF2B5EF4-FFF2-40B4-BE49-F238E27FC236}">
                  <a16:creationId xmlns:a16="http://schemas.microsoft.com/office/drawing/2014/main" id="{5BE3AB73-C42A-56BB-5066-C386D2BB0629}"/>
                </a:ext>
              </a:extLst>
            </p:cNvPr>
            <p:cNvSpPr/>
            <p:nvPr/>
          </p:nvSpPr>
          <p:spPr>
            <a:xfrm>
              <a:off x="704850" y="6153150"/>
              <a:ext cx="148590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6495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Thought</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Strategy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Self-Talk</a:t>
            </a:r>
          </a:p>
        </p:txBody>
      </p:sp>
      <p:pic>
        <p:nvPicPr>
          <p:cNvPr id="2" name="Online Media 1" title="values optimism">
            <a:hlinkClick r:id="" action="ppaction://media"/>
            <a:extLst>
              <a:ext uri="{FF2B5EF4-FFF2-40B4-BE49-F238E27FC236}">
                <a16:creationId xmlns:a16="http://schemas.microsoft.com/office/drawing/2014/main" id="{C60F77EA-BCA6-DE4B-2B7F-44258C7E684F}"/>
              </a:ext>
            </a:extLst>
          </p:cNvPr>
          <p:cNvPicPr>
            <a:picLocks noRot="1" noChangeAspect="1"/>
          </p:cNvPicPr>
          <p:nvPr>
            <a:videoFile r:link="rId1"/>
          </p:nvPr>
        </p:nvPicPr>
        <p:blipFill>
          <a:blip r:embed="rId5"/>
          <a:stretch>
            <a:fillRect/>
          </a:stretch>
        </p:blipFill>
        <p:spPr>
          <a:xfrm>
            <a:off x="821021" y="853335"/>
            <a:ext cx="10117552" cy="5716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14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Action </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Strategy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Breathing </a:t>
            </a:r>
          </a:p>
        </p:txBody>
      </p:sp>
      <p:pic>
        <p:nvPicPr>
          <p:cNvPr id="2" name="Online Media 2" title="Boy Calms Brother Down With Breathing Technique">
            <a:hlinkClick r:id="" action="ppaction://media"/>
            <a:extLst>
              <a:ext uri="{FF2B5EF4-FFF2-40B4-BE49-F238E27FC236}">
                <a16:creationId xmlns:a16="http://schemas.microsoft.com/office/drawing/2014/main" id="{E8D9B407-9D3E-8345-0AB2-45D1A7257FD1}"/>
              </a:ext>
            </a:extLst>
          </p:cNvPr>
          <p:cNvPicPr>
            <a:picLocks noRot="1" noChangeAspect="1"/>
          </p:cNvPicPr>
          <p:nvPr>
            <a:videoFile r:link="rId1"/>
          </p:nvPr>
        </p:nvPicPr>
        <p:blipFill>
          <a:blip r:embed="rId5"/>
          <a:stretch>
            <a:fillRect/>
          </a:stretch>
        </p:blipFill>
        <p:spPr>
          <a:xfrm>
            <a:off x="2015278" y="847725"/>
            <a:ext cx="7726666" cy="5794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073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7AC21"/>
                </a:solidFill>
                <a:latin typeface="Neutra Text TF Alt" panose="02000000000000000000" pitchFamily="2" charset="0"/>
              </a:rPr>
              <a:t>Barriers</a:t>
            </a:r>
            <a:r>
              <a:rPr lang="en-US" sz="4000" dirty="0">
                <a:solidFill>
                  <a:srgbClr val="113363"/>
                </a:solidFill>
                <a:latin typeface="Neutra Text TF Alt" panose="02000000000000000000" pitchFamily="2" charset="0"/>
              </a:rPr>
              <a:t> to Emotion Regulation</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sp>
        <p:nvSpPr>
          <p:cNvPr id="6" name="TextBox 5">
            <a:extLst>
              <a:ext uri="{FF2B5EF4-FFF2-40B4-BE49-F238E27FC236}">
                <a16:creationId xmlns:a16="http://schemas.microsoft.com/office/drawing/2014/main" id="{B66A6869-9CB9-4F47-B9A4-B073650162A4}"/>
              </a:ext>
            </a:extLst>
          </p:cNvPr>
          <p:cNvSpPr txBox="1"/>
          <p:nvPr/>
        </p:nvSpPr>
        <p:spPr>
          <a:xfrm>
            <a:off x="1216742" y="935039"/>
            <a:ext cx="4572000" cy="2985433"/>
          </a:xfrm>
          <a:prstGeom prst="rect">
            <a:avLst/>
          </a:prstGeom>
          <a:noFill/>
        </p:spPr>
        <p:txBody>
          <a:bodyPr wrap="square">
            <a:spAutoFit/>
          </a:bodyPr>
          <a:lstStyle/>
          <a:p>
            <a:r>
              <a:rPr lang="en-US" sz="2800" b="1" i="1" dirty="0">
                <a:solidFill>
                  <a:prstClr val="black"/>
                </a:solidFill>
                <a:latin typeface="Calibri" panose="020F0502020204030204"/>
              </a:rPr>
              <a:t>Personal</a:t>
            </a:r>
          </a:p>
          <a:p>
            <a:pPr marL="285750" indent="-285750">
              <a:buFont typeface="Arial" panose="020B0604020202020204" pitchFamily="34" charset="0"/>
              <a:buChar char="•"/>
            </a:pPr>
            <a:r>
              <a:rPr lang="en-US" sz="2000" dirty="0">
                <a:solidFill>
                  <a:prstClr val="black"/>
                </a:solidFill>
                <a:latin typeface="Calibri" panose="020F0502020204030204"/>
              </a:rPr>
              <a:t>Fatigue (e.g., emotional labor)</a:t>
            </a:r>
          </a:p>
          <a:p>
            <a:pPr marL="285750" indent="-285750">
              <a:buFont typeface="Arial" panose="020B0604020202020204" pitchFamily="34" charset="0"/>
              <a:buChar char="•"/>
            </a:pPr>
            <a:r>
              <a:rPr lang="en-US" sz="2000" dirty="0">
                <a:solidFill>
                  <a:prstClr val="black"/>
                </a:solidFill>
                <a:latin typeface="Calibri" panose="020F0502020204030204"/>
              </a:rPr>
              <a:t>Stress (about everything)</a:t>
            </a:r>
          </a:p>
          <a:p>
            <a:pPr marL="285750" indent="-285750">
              <a:buFont typeface="Arial" panose="020B0604020202020204" pitchFamily="34" charset="0"/>
              <a:buChar char="•"/>
            </a:pPr>
            <a:r>
              <a:rPr lang="en-US" sz="2000" dirty="0">
                <a:solidFill>
                  <a:prstClr val="black"/>
                </a:solidFill>
                <a:latin typeface="Calibri" panose="020F0502020204030204"/>
              </a:rPr>
              <a:t>High expectations of others</a:t>
            </a:r>
          </a:p>
          <a:p>
            <a:pPr marL="285750" indent="-285750">
              <a:buFont typeface="Arial" panose="020B0604020202020204" pitchFamily="34" charset="0"/>
              <a:buChar char="•"/>
            </a:pPr>
            <a:r>
              <a:rPr lang="en-US" sz="2000" dirty="0">
                <a:solidFill>
                  <a:prstClr val="black"/>
                </a:solidFill>
                <a:latin typeface="Calibri" panose="020F0502020204030204"/>
              </a:rPr>
              <a:t>A lack of trust</a:t>
            </a:r>
          </a:p>
          <a:p>
            <a:pPr marL="285750" indent="-285750">
              <a:buFont typeface="Arial" panose="020B0604020202020204" pitchFamily="34" charset="0"/>
              <a:buChar char="•"/>
            </a:pPr>
            <a:r>
              <a:rPr lang="en-US" sz="2000" dirty="0">
                <a:solidFill>
                  <a:prstClr val="black"/>
                </a:solidFill>
                <a:latin typeface="Calibri" panose="020F0502020204030204"/>
              </a:rPr>
              <a:t>Need for control</a:t>
            </a:r>
          </a:p>
          <a:p>
            <a:pPr marL="285750" indent="-285750">
              <a:buFont typeface="Arial" panose="020B0604020202020204" pitchFamily="34" charset="0"/>
              <a:buChar char="•"/>
            </a:pPr>
            <a:r>
              <a:rPr lang="en-US" sz="2000" dirty="0">
                <a:solidFill>
                  <a:prstClr val="black"/>
                </a:solidFill>
                <a:latin typeface="Calibri" panose="020F0502020204030204"/>
              </a:rPr>
              <a:t>Prior baggage</a:t>
            </a:r>
          </a:p>
          <a:p>
            <a:pPr marL="285750" indent="-285750">
              <a:buFont typeface="Arial" panose="020B0604020202020204" pitchFamily="34" charset="0"/>
              <a:buChar char="•"/>
            </a:pPr>
            <a:r>
              <a:rPr lang="en-US" sz="2000" dirty="0">
                <a:solidFill>
                  <a:prstClr val="black"/>
                </a:solidFill>
                <a:latin typeface="Calibri" panose="020F0502020204030204"/>
              </a:rPr>
              <a:t>No education in </a:t>
            </a:r>
            <a:br>
              <a:rPr lang="en-US" sz="2000" dirty="0">
                <a:solidFill>
                  <a:prstClr val="black"/>
                </a:solidFill>
                <a:latin typeface="Calibri" panose="020F0502020204030204"/>
              </a:rPr>
            </a:br>
            <a:r>
              <a:rPr lang="en-US" sz="2000" dirty="0">
                <a:solidFill>
                  <a:prstClr val="black"/>
                </a:solidFill>
                <a:latin typeface="Calibri" panose="020F0502020204030204"/>
              </a:rPr>
              <a:t>emotional intelligence</a:t>
            </a:r>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697BC185-C19F-4B2F-9F00-075524D15252}"/>
              </a:ext>
            </a:extLst>
          </p:cNvPr>
          <p:cNvSpPr txBox="1"/>
          <p:nvPr/>
        </p:nvSpPr>
        <p:spPr>
          <a:xfrm>
            <a:off x="5588717" y="1605817"/>
            <a:ext cx="3793408" cy="1754326"/>
          </a:xfrm>
          <a:prstGeom prst="rect">
            <a:avLst/>
          </a:prstGeom>
          <a:noFill/>
        </p:spPr>
        <p:txBody>
          <a:bodyPr wrap="square">
            <a:spAutoFit/>
          </a:bodyPr>
          <a:lstStyle/>
          <a:p>
            <a:r>
              <a:rPr lang="en-US" sz="2800" b="1" i="1" dirty="0">
                <a:solidFill>
                  <a:prstClr val="black"/>
                </a:solidFill>
                <a:latin typeface="Calibri" panose="020F0502020204030204"/>
              </a:rPr>
              <a:t>Relational</a:t>
            </a:r>
          </a:p>
          <a:p>
            <a:pPr marL="285750" indent="-285750">
              <a:buFont typeface="Arial" panose="020B0604020202020204" pitchFamily="34" charset="0"/>
              <a:buChar char="•"/>
            </a:pPr>
            <a:r>
              <a:rPr lang="en-US" sz="2000" dirty="0">
                <a:solidFill>
                  <a:prstClr val="black"/>
                </a:solidFill>
                <a:latin typeface="Calibri" panose="020F0502020204030204"/>
              </a:rPr>
              <a:t>Other's impatience (with me) </a:t>
            </a:r>
          </a:p>
          <a:p>
            <a:pPr marL="285750" indent="-285750">
              <a:buFont typeface="Arial" panose="020B0604020202020204" pitchFamily="34" charset="0"/>
              <a:buChar char="•"/>
            </a:pPr>
            <a:r>
              <a:rPr lang="en-US" sz="2000" dirty="0">
                <a:solidFill>
                  <a:prstClr val="black"/>
                </a:solidFill>
                <a:latin typeface="Calibri" panose="020F0502020204030204"/>
              </a:rPr>
              <a:t>Other's negativity </a:t>
            </a:r>
          </a:p>
          <a:p>
            <a:pPr marL="285750" indent="-285750">
              <a:buFont typeface="Arial" panose="020B0604020202020204" pitchFamily="34" charset="0"/>
              <a:buChar char="•"/>
            </a:pPr>
            <a:r>
              <a:rPr lang="en-US" sz="2000" dirty="0">
                <a:solidFill>
                  <a:prstClr val="black"/>
                </a:solidFill>
                <a:latin typeface="Calibri" panose="020F0502020204030204"/>
              </a:rPr>
              <a:t>Lack of support from others </a:t>
            </a:r>
          </a:p>
          <a:p>
            <a:pPr marL="285750" indent="-285750">
              <a:buFont typeface="Arial" panose="020B0604020202020204" pitchFamily="34" charset="0"/>
              <a:buChar char="•"/>
            </a:pPr>
            <a:r>
              <a:rPr lang="en-US" sz="2000" dirty="0">
                <a:solidFill>
                  <a:prstClr val="black"/>
                </a:solidFill>
                <a:latin typeface="Calibri" panose="020F0502020204030204"/>
              </a:rPr>
              <a:t>Feeling disrespected </a:t>
            </a:r>
          </a:p>
        </p:txBody>
      </p:sp>
      <p:sp>
        <p:nvSpPr>
          <p:cNvPr id="11" name="TextBox 10">
            <a:extLst>
              <a:ext uri="{FF2B5EF4-FFF2-40B4-BE49-F238E27FC236}">
                <a16:creationId xmlns:a16="http://schemas.microsoft.com/office/drawing/2014/main" id="{544ED984-1F1E-491F-8537-A1E459BBBA40}"/>
              </a:ext>
            </a:extLst>
          </p:cNvPr>
          <p:cNvSpPr txBox="1"/>
          <p:nvPr/>
        </p:nvSpPr>
        <p:spPr>
          <a:xfrm>
            <a:off x="6641077" y="3705226"/>
            <a:ext cx="4055807" cy="2369880"/>
          </a:xfrm>
          <a:prstGeom prst="rect">
            <a:avLst/>
          </a:prstGeom>
          <a:noFill/>
        </p:spPr>
        <p:txBody>
          <a:bodyPr wrap="square">
            <a:spAutoFit/>
          </a:bodyPr>
          <a:lstStyle/>
          <a:p>
            <a:r>
              <a:rPr lang="en-US" sz="2800" b="1" i="1" dirty="0">
                <a:solidFill>
                  <a:prstClr val="black"/>
                </a:solidFill>
                <a:latin typeface="Calibri" panose="020F0502020204030204"/>
              </a:rPr>
              <a:t>Environmental	</a:t>
            </a:r>
          </a:p>
          <a:p>
            <a:pPr marL="285750" indent="-285750">
              <a:buFont typeface="Arial" panose="020B0604020202020204" pitchFamily="34" charset="0"/>
              <a:buChar char="•"/>
            </a:pPr>
            <a:r>
              <a:rPr lang="en-US" sz="2000" dirty="0">
                <a:solidFill>
                  <a:prstClr val="black"/>
                </a:solidFill>
                <a:latin typeface="Calibri" panose="020F0502020204030204"/>
              </a:rPr>
              <a:t>Work/home demands &amp; struggles</a:t>
            </a:r>
          </a:p>
          <a:p>
            <a:pPr marL="285750" indent="-285750">
              <a:buFont typeface="Arial" panose="020B0604020202020204" pitchFamily="34" charset="0"/>
              <a:buChar char="•"/>
            </a:pPr>
            <a:r>
              <a:rPr lang="en-US" sz="2000" dirty="0">
                <a:solidFill>
                  <a:prstClr val="black"/>
                </a:solidFill>
                <a:latin typeface="Calibri" panose="020F0502020204030204"/>
              </a:rPr>
              <a:t>Economics</a:t>
            </a:r>
          </a:p>
          <a:p>
            <a:pPr marL="285750" indent="-285750">
              <a:buFont typeface="Arial" panose="020B0604020202020204" pitchFamily="34" charset="0"/>
              <a:buChar char="•"/>
            </a:pPr>
            <a:r>
              <a:rPr lang="en-US" sz="2000" dirty="0">
                <a:solidFill>
                  <a:prstClr val="black"/>
                </a:solidFill>
                <a:latin typeface="Calibri" panose="020F0502020204030204"/>
              </a:rPr>
              <a:t>Unpredictability (COVID)</a:t>
            </a:r>
          </a:p>
          <a:p>
            <a:pPr marL="285750" indent="-285750">
              <a:buFont typeface="Arial" panose="020B0604020202020204" pitchFamily="34" charset="0"/>
              <a:buChar char="•"/>
            </a:pPr>
            <a:r>
              <a:rPr lang="en-US" sz="2000" dirty="0">
                <a:solidFill>
                  <a:prstClr val="black"/>
                </a:solidFill>
                <a:latin typeface="Calibri" panose="020F0502020204030204"/>
              </a:rPr>
              <a:t>Societal division/War</a:t>
            </a:r>
          </a:p>
          <a:p>
            <a:pPr marL="285750" indent="-285750">
              <a:buFont typeface="Arial" panose="020B0604020202020204" pitchFamily="34" charset="0"/>
              <a:buChar char="•"/>
            </a:pPr>
            <a:r>
              <a:rPr lang="en-US" sz="2000" dirty="0">
                <a:solidFill>
                  <a:prstClr val="black"/>
                </a:solidFill>
                <a:latin typeface="Calibri" panose="020F0502020204030204"/>
              </a:rPr>
              <a:t>Feeling confined</a:t>
            </a:r>
          </a:p>
          <a:p>
            <a:pPr marL="285750" indent="-285750">
              <a:buFont typeface="Arial" panose="020B0604020202020204" pitchFamily="34" charset="0"/>
              <a:buChar char="•"/>
            </a:pPr>
            <a:r>
              <a:rPr lang="en-US" sz="2000" dirty="0">
                <a:solidFill>
                  <a:prstClr val="black"/>
                </a:solidFill>
                <a:latin typeface="Calibri" panose="020F0502020204030204"/>
              </a:rPr>
              <a:t>Time in the day</a:t>
            </a:r>
          </a:p>
        </p:txBody>
      </p:sp>
      <p:sp>
        <p:nvSpPr>
          <p:cNvPr id="2" name="TextBox 1">
            <a:extLst>
              <a:ext uri="{FF2B5EF4-FFF2-40B4-BE49-F238E27FC236}">
                <a16:creationId xmlns:a16="http://schemas.microsoft.com/office/drawing/2014/main" id="{618BA97B-873D-0718-7D02-891EBD46F344}"/>
              </a:ext>
            </a:extLst>
          </p:cNvPr>
          <p:cNvSpPr txBox="1"/>
          <p:nvPr/>
        </p:nvSpPr>
        <p:spPr>
          <a:xfrm>
            <a:off x="2233766" y="4265555"/>
            <a:ext cx="3671735" cy="2062103"/>
          </a:xfrm>
          <a:prstGeom prst="rect">
            <a:avLst/>
          </a:prstGeom>
          <a:noFill/>
        </p:spPr>
        <p:txBody>
          <a:bodyPr wrap="square">
            <a:spAutoFit/>
          </a:bodyPr>
          <a:lstStyle/>
          <a:p>
            <a:r>
              <a:rPr lang="en-US" sz="2800" b="1" i="1" dirty="0">
                <a:solidFill>
                  <a:prstClr val="black"/>
                </a:solidFill>
                <a:latin typeface="Calibri" panose="020F0502020204030204"/>
              </a:rPr>
              <a:t>Cultural</a:t>
            </a:r>
          </a:p>
          <a:p>
            <a:pPr marL="285750" indent="-285750">
              <a:buFont typeface="Arial" panose="020B0604020202020204" pitchFamily="34" charset="0"/>
              <a:buChar char="•"/>
            </a:pPr>
            <a:r>
              <a:rPr lang="en-US" sz="2000" dirty="0">
                <a:solidFill>
                  <a:prstClr val="black"/>
                </a:solidFill>
                <a:latin typeface="Calibri" panose="020F0502020204030204"/>
              </a:rPr>
              <a:t>Differences in display rules </a:t>
            </a:r>
          </a:p>
          <a:p>
            <a:pPr marL="285750" indent="-285750">
              <a:buFont typeface="Arial" panose="020B0604020202020204" pitchFamily="34" charset="0"/>
              <a:buChar char="•"/>
            </a:pPr>
            <a:r>
              <a:rPr lang="en-US" sz="2000" dirty="0">
                <a:solidFill>
                  <a:prstClr val="black"/>
                </a:solidFill>
                <a:latin typeface="Calibri" panose="020F0502020204030204"/>
              </a:rPr>
              <a:t>Family expectations</a:t>
            </a:r>
          </a:p>
          <a:p>
            <a:pPr marL="285750" indent="-285750">
              <a:buFont typeface="Arial" panose="020B0604020202020204" pitchFamily="34" charset="0"/>
              <a:buChar char="•"/>
            </a:pPr>
            <a:r>
              <a:rPr lang="en-US" sz="2000" dirty="0">
                <a:solidFill>
                  <a:prstClr val="black"/>
                </a:solidFill>
                <a:latin typeface="Calibri" panose="020F0502020204030204"/>
              </a:rPr>
              <a:t>Unwritten rules for expression</a:t>
            </a:r>
          </a:p>
          <a:p>
            <a:pPr marL="285750" indent="-285750">
              <a:buFont typeface="Arial" panose="020B0604020202020204" pitchFamily="34" charset="0"/>
              <a:buChar char="•"/>
            </a:pPr>
            <a:r>
              <a:rPr lang="en-US" sz="2000" dirty="0">
                <a:solidFill>
                  <a:prstClr val="black"/>
                </a:solidFill>
                <a:latin typeface="Calibri" panose="020F0502020204030204"/>
              </a:rPr>
              <a:t>The values connected to certain emotions</a:t>
            </a:r>
          </a:p>
        </p:txBody>
      </p:sp>
    </p:spTree>
    <p:extLst>
      <p:ext uri="{BB962C8B-B14F-4D97-AF65-F5344CB8AC3E}">
        <p14:creationId xmlns:p14="http://schemas.microsoft.com/office/powerpoint/2010/main" val="21974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Emotion Scientists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vs.</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Emotion Judges</a:t>
            </a:r>
          </a:p>
        </p:txBody>
      </p:sp>
      <p:sp>
        <p:nvSpPr>
          <p:cNvPr id="2" name="Content Placeholder 2">
            <a:extLst>
              <a:ext uri="{FF2B5EF4-FFF2-40B4-BE49-F238E27FC236}">
                <a16:creationId xmlns:a16="http://schemas.microsoft.com/office/drawing/2014/main" id="{E1EBBED7-85C3-9598-2AEE-F30D6497A46A}"/>
              </a:ext>
            </a:extLst>
          </p:cNvPr>
          <p:cNvSpPr>
            <a:spLocks noGrp="1"/>
          </p:cNvSpPr>
          <p:nvPr>
            <p:ph idx="1"/>
          </p:nvPr>
        </p:nvSpPr>
        <p:spPr>
          <a:xfrm>
            <a:off x="777160" y="867318"/>
            <a:ext cx="9128839" cy="5897595"/>
          </a:xfrm>
        </p:spPr>
        <p:txBody>
          <a:bodyPr>
            <a:noAutofit/>
          </a:bodyPr>
          <a:lstStyle/>
          <a:p>
            <a:pPr marL="0" indent="0">
              <a:buNone/>
            </a:pPr>
            <a:r>
              <a:rPr lang="en-US" b="1" dirty="0">
                <a:solidFill>
                  <a:srgbClr val="D9531E"/>
                </a:solidFill>
              </a:rPr>
              <a:t>Emotion scientists </a:t>
            </a:r>
            <a:r>
              <a:rPr lang="en-US" dirty="0"/>
              <a:t>are empathic, inquisitive, active listeners, contemplative, and focus on the facts.</a:t>
            </a:r>
          </a:p>
          <a:p>
            <a:pPr marL="0" indent="0">
              <a:buNone/>
            </a:pPr>
            <a:r>
              <a:rPr lang="en-US" b="1" dirty="0">
                <a:solidFill>
                  <a:srgbClr val="D9531E"/>
                </a:solidFill>
              </a:rPr>
              <a:t>Emotion judges </a:t>
            </a:r>
            <a:r>
              <a:rPr lang="en-US" dirty="0"/>
              <a:t>are critical, reactionary, inflexible, and make assumptions.</a:t>
            </a:r>
            <a:br>
              <a:rPr lang="en-US" dirty="0"/>
            </a:br>
            <a:endParaRPr lang="en-US" sz="2400" dirty="0"/>
          </a:p>
          <a:p>
            <a:pPr lvl="1"/>
            <a:r>
              <a:rPr lang="en-US" sz="2000" b="1" dirty="0">
                <a:solidFill>
                  <a:srgbClr val="01447B"/>
                </a:solidFill>
              </a:rPr>
              <a:t>Recognizing</a:t>
            </a:r>
            <a:r>
              <a:rPr lang="en-US" sz="2000" b="1" dirty="0"/>
              <a:t>?</a:t>
            </a:r>
            <a:r>
              <a:rPr lang="en-US" sz="2000" dirty="0"/>
              <a:t>  </a:t>
            </a:r>
            <a:r>
              <a:rPr lang="en-US" sz="2000" dirty="0">
                <a:solidFill>
                  <a:srgbClr val="113363"/>
                </a:solidFill>
                <a:sym typeface="Symbol" panose="05050102010706020507" pitchFamily="18" charset="2"/>
              </a:rPr>
              <a:t> </a:t>
            </a:r>
            <a:r>
              <a:rPr lang="en-US" sz="2000" dirty="0"/>
              <a:t>The emotion judge makes quicks assumptions and may misdiagnose emotion by observing behavior</a:t>
            </a:r>
          </a:p>
          <a:p>
            <a:pPr lvl="1"/>
            <a:r>
              <a:rPr lang="en-US" sz="2000" b="1" dirty="0">
                <a:solidFill>
                  <a:srgbClr val="01447B"/>
                </a:solidFill>
              </a:rPr>
              <a:t>Understanding</a:t>
            </a:r>
            <a:r>
              <a:rPr lang="en-US" sz="2000" b="1" dirty="0"/>
              <a:t>?</a:t>
            </a:r>
            <a:r>
              <a:rPr lang="en-US" sz="2000" dirty="0"/>
              <a:t> </a:t>
            </a:r>
            <a:r>
              <a:rPr lang="en-US" sz="2000" dirty="0">
                <a:solidFill>
                  <a:srgbClr val="113363"/>
                </a:solidFill>
                <a:sym typeface="Symbol" panose="05050102010706020507" pitchFamily="18" charset="2"/>
              </a:rPr>
              <a:t>  </a:t>
            </a:r>
            <a:r>
              <a:rPr lang="en-US" sz="2000" dirty="0"/>
              <a:t>The emotion scientist asks good questions</a:t>
            </a:r>
          </a:p>
          <a:p>
            <a:pPr lvl="1"/>
            <a:r>
              <a:rPr lang="en-US" sz="2000" b="1" dirty="0">
                <a:solidFill>
                  <a:srgbClr val="01447B"/>
                </a:solidFill>
              </a:rPr>
              <a:t>Labeling</a:t>
            </a:r>
            <a:r>
              <a:rPr lang="en-US" sz="2000" b="1" dirty="0"/>
              <a:t>?</a:t>
            </a:r>
            <a:r>
              <a:rPr lang="en-US" sz="2000" dirty="0"/>
              <a:t> </a:t>
            </a:r>
            <a:r>
              <a:rPr lang="en-US" sz="2000" dirty="0">
                <a:solidFill>
                  <a:srgbClr val="113363"/>
                </a:solidFill>
                <a:sym typeface="Symbol" panose="05050102010706020507" pitchFamily="18" charset="2"/>
              </a:rPr>
              <a:t>  </a:t>
            </a:r>
            <a:r>
              <a:rPr lang="en-US" sz="2000" dirty="0"/>
              <a:t>The emotion judge just labels what others are feeling or even attributes emotions to people’s personalities</a:t>
            </a:r>
          </a:p>
          <a:p>
            <a:pPr lvl="1"/>
            <a:r>
              <a:rPr lang="en-US" sz="2000" b="1" dirty="0">
                <a:solidFill>
                  <a:srgbClr val="01447B"/>
                </a:solidFill>
              </a:rPr>
              <a:t>Expressing</a:t>
            </a:r>
            <a:r>
              <a:rPr lang="en-US" sz="2000" b="1" dirty="0"/>
              <a:t>?</a:t>
            </a:r>
            <a:r>
              <a:rPr lang="en-US" sz="2000" dirty="0"/>
              <a:t> </a:t>
            </a:r>
            <a:r>
              <a:rPr lang="en-US" sz="2000" dirty="0">
                <a:solidFill>
                  <a:srgbClr val="113363"/>
                </a:solidFill>
                <a:sym typeface="Symbol" panose="05050102010706020507" pitchFamily="18" charset="2"/>
              </a:rPr>
              <a:t>  </a:t>
            </a:r>
            <a:r>
              <a:rPr lang="en-US" sz="2000" dirty="0"/>
              <a:t>The emotion judge makes assumptions</a:t>
            </a:r>
            <a:br>
              <a:rPr lang="en-US" sz="2000" dirty="0"/>
            </a:br>
            <a:r>
              <a:rPr lang="en-US" sz="2000" dirty="0"/>
              <a:t>about why people are expressing emotions the way </a:t>
            </a:r>
            <a:br>
              <a:rPr lang="en-US" sz="2000" dirty="0"/>
            </a:br>
            <a:r>
              <a:rPr lang="en-US" sz="2000" dirty="0"/>
              <a:t>they do, e.g., “She’s not sharing because she’s </a:t>
            </a:r>
            <a:br>
              <a:rPr lang="en-US" sz="2000" dirty="0"/>
            </a:br>
            <a:r>
              <a:rPr lang="en-US" sz="2000" dirty="0"/>
              <a:t>antagonistic”</a:t>
            </a:r>
          </a:p>
          <a:p>
            <a:pPr lvl="1"/>
            <a:r>
              <a:rPr lang="en-US" sz="2000" b="1" dirty="0">
                <a:solidFill>
                  <a:srgbClr val="01447B"/>
                </a:solidFill>
              </a:rPr>
              <a:t>Regulating</a:t>
            </a:r>
            <a:r>
              <a:rPr lang="en-US" sz="2000" b="1" dirty="0"/>
              <a:t>?</a:t>
            </a:r>
            <a:r>
              <a:rPr lang="en-US" sz="2000" dirty="0"/>
              <a:t> </a:t>
            </a:r>
            <a:r>
              <a:rPr lang="en-US" sz="2000" dirty="0">
                <a:solidFill>
                  <a:srgbClr val="113363"/>
                </a:solidFill>
                <a:sym typeface="Symbol" panose="05050102010706020507" pitchFamily="18" charset="2"/>
              </a:rPr>
              <a:t>  </a:t>
            </a:r>
            <a:r>
              <a:rPr lang="en-US" sz="2000" dirty="0"/>
              <a:t>The emotion scientist explores new </a:t>
            </a:r>
            <a:br>
              <a:rPr lang="en-US" sz="2000" dirty="0"/>
            </a:br>
            <a:r>
              <a:rPr lang="en-US" sz="2000" dirty="0"/>
              <a:t>regulation strategies through trial and error</a:t>
            </a:r>
          </a:p>
        </p:txBody>
      </p:sp>
      <p:pic>
        <p:nvPicPr>
          <p:cNvPr id="5" name="Picture 4" descr="A picture containing electronics, clipart&#10;&#10;Description automatically generated">
            <a:extLst>
              <a:ext uri="{FF2B5EF4-FFF2-40B4-BE49-F238E27FC236}">
                <a16:creationId xmlns:a16="http://schemas.microsoft.com/office/drawing/2014/main" id="{C86565AE-78B0-EC64-F796-5729C53D4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982" y="4679677"/>
            <a:ext cx="3262043" cy="1353923"/>
          </a:xfrm>
          <a:prstGeom prst="rect">
            <a:avLst/>
          </a:prstGeom>
        </p:spPr>
      </p:pic>
    </p:spTree>
    <p:extLst>
      <p:ext uri="{BB962C8B-B14F-4D97-AF65-F5344CB8AC3E}">
        <p14:creationId xmlns:p14="http://schemas.microsoft.com/office/powerpoint/2010/main" val="372503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graphicFrame>
        <p:nvGraphicFramePr>
          <p:cNvPr id="9" name="Table 9">
            <a:extLst>
              <a:ext uri="{FF2B5EF4-FFF2-40B4-BE49-F238E27FC236}">
                <a16:creationId xmlns:a16="http://schemas.microsoft.com/office/drawing/2014/main" id="{D19470FA-4FD1-4E5C-8D71-81C513B06611}"/>
              </a:ext>
            </a:extLst>
          </p:cNvPr>
          <p:cNvGraphicFramePr>
            <a:graphicFrameLocks noGrp="1"/>
          </p:cNvGraphicFramePr>
          <p:nvPr>
            <p:extLst>
              <p:ext uri="{D42A27DB-BD31-4B8C-83A1-F6EECF244321}">
                <p14:modId xmlns:p14="http://schemas.microsoft.com/office/powerpoint/2010/main" val="480795073"/>
              </p:ext>
            </p:extLst>
          </p:nvPr>
        </p:nvGraphicFramePr>
        <p:xfrm>
          <a:off x="2094271" y="1397000"/>
          <a:ext cx="8101782" cy="3066845"/>
        </p:xfrm>
        <a:graphic>
          <a:graphicData uri="http://schemas.openxmlformats.org/drawingml/2006/table">
            <a:tbl>
              <a:tblPr firstRow="1" bandRow="1">
                <a:tableStyleId>{5C22544A-7EE6-4342-B048-85BDC9FD1C3A}</a:tableStyleId>
              </a:tblPr>
              <a:tblGrid>
                <a:gridCol w="4050891">
                  <a:extLst>
                    <a:ext uri="{9D8B030D-6E8A-4147-A177-3AD203B41FA5}">
                      <a16:colId xmlns:a16="http://schemas.microsoft.com/office/drawing/2014/main" val="2648867514"/>
                    </a:ext>
                  </a:extLst>
                </a:gridCol>
                <a:gridCol w="4050891">
                  <a:extLst>
                    <a:ext uri="{9D8B030D-6E8A-4147-A177-3AD203B41FA5}">
                      <a16:colId xmlns:a16="http://schemas.microsoft.com/office/drawing/2014/main" val="366134159"/>
                    </a:ext>
                  </a:extLst>
                </a:gridCol>
              </a:tblGrid>
              <a:tr h="3066845">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365943703"/>
                  </a:ext>
                </a:extLst>
              </a:tr>
            </a:tbl>
          </a:graphicData>
        </a:graphic>
      </p:graphicFrame>
      <p:sp>
        <p:nvSpPr>
          <p:cNvPr id="2" name="TextBox 1">
            <a:extLst>
              <a:ext uri="{FF2B5EF4-FFF2-40B4-BE49-F238E27FC236}">
                <a16:creationId xmlns:a16="http://schemas.microsoft.com/office/drawing/2014/main" id="{CD8658E4-BB11-E1F7-2D0B-1C9AD1A9D113}"/>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Addressing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Misconceptions</a:t>
            </a:r>
          </a:p>
        </p:txBody>
      </p:sp>
      <p:pic>
        <p:nvPicPr>
          <p:cNvPr id="8" name="Online Media 7" title="Addressing Misconceptions   Capt Phillips">
            <a:hlinkClick r:id="" action="ppaction://media"/>
            <a:extLst>
              <a:ext uri="{FF2B5EF4-FFF2-40B4-BE49-F238E27FC236}">
                <a16:creationId xmlns:a16="http://schemas.microsoft.com/office/drawing/2014/main" id="{85F74EB5-BA91-A9B0-8EEA-E4FBA437AACC}"/>
              </a:ext>
            </a:extLst>
          </p:cNvPr>
          <p:cNvPicPr>
            <a:picLocks noRot="1" noChangeAspect="1"/>
          </p:cNvPicPr>
          <p:nvPr>
            <a:videoFile r:link="rId1"/>
          </p:nvPr>
        </p:nvPicPr>
        <p:blipFill rotWithShape="1">
          <a:blip r:embed="rId5"/>
          <a:srcRect l="16221" t="10322" r="10303"/>
          <a:stretch/>
        </p:blipFill>
        <p:spPr>
          <a:xfrm>
            <a:off x="1995947" y="707886"/>
            <a:ext cx="8918487" cy="6150114"/>
          </a:xfrm>
          <a:prstGeom prst="rect">
            <a:avLst/>
          </a:prstGeom>
        </p:spPr>
      </p:pic>
    </p:spTree>
    <p:extLst>
      <p:ext uri="{BB962C8B-B14F-4D97-AF65-F5344CB8AC3E}">
        <p14:creationId xmlns:p14="http://schemas.microsoft.com/office/powerpoint/2010/main" val="19941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532BC21E-51AA-4554-2714-A2C2F8B29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708" y="142808"/>
            <a:ext cx="6662584" cy="6650178"/>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SEL Standards</a:t>
            </a:r>
          </a:p>
        </p:txBody>
      </p:sp>
      <p:pic>
        <p:nvPicPr>
          <p:cNvPr id="10" name="Picture 9">
            <a:extLst>
              <a:ext uri="{FF2B5EF4-FFF2-40B4-BE49-F238E27FC236}">
                <a16:creationId xmlns:a16="http://schemas.microsoft.com/office/drawing/2014/main" id="{5EF2109F-D549-811E-0288-AC433DBD8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2361" y="65014"/>
            <a:ext cx="2267266" cy="752580"/>
          </a:xfrm>
          <a:prstGeom prst="rect">
            <a:avLst/>
          </a:prstGeom>
        </p:spPr>
      </p:pic>
      <p:sp>
        <p:nvSpPr>
          <p:cNvPr id="5" name="TextBox 4">
            <a:extLst>
              <a:ext uri="{FF2B5EF4-FFF2-40B4-BE49-F238E27FC236}">
                <a16:creationId xmlns:a16="http://schemas.microsoft.com/office/drawing/2014/main" id="{33242F15-19E2-B6D8-2757-FFA708259233}"/>
              </a:ext>
            </a:extLst>
          </p:cNvPr>
          <p:cNvSpPr txBox="1"/>
          <p:nvPr/>
        </p:nvSpPr>
        <p:spPr>
          <a:xfrm>
            <a:off x="3033445" y="3190394"/>
            <a:ext cx="61079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BD4225-0DC1-6EF5-5462-D5DB39C58A33}"/>
              </a:ext>
            </a:extLst>
          </p:cNvPr>
          <p:cNvPicPr preferRelativeResize="0">
            <a:picLocks/>
          </p:cNvPicPr>
          <p:nvPr/>
        </p:nvPicPr>
        <p:blipFill rotWithShape="1">
          <a:blip r:embed="rId6">
            <a:extLst>
              <a:ext uri="{28A0092B-C50C-407E-A947-70E740481C1C}">
                <a14:useLocalDpi xmlns:a14="http://schemas.microsoft.com/office/drawing/2010/main" val="0"/>
              </a:ext>
            </a:extLst>
          </a:blip>
          <a:srcRect/>
          <a:stretch/>
        </p:blipFill>
        <p:spPr>
          <a:xfrm>
            <a:off x="145940" y="543708"/>
            <a:ext cx="3511660" cy="62467"/>
          </a:xfrm>
          <a:prstGeom prst="rect">
            <a:avLst/>
          </a:prstGeom>
        </p:spPr>
      </p:pic>
    </p:spTree>
    <p:extLst>
      <p:ext uri="{BB962C8B-B14F-4D97-AF65-F5344CB8AC3E}">
        <p14:creationId xmlns:p14="http://schemas.microsoft.com/office/powerpoint/2010/main" val="3438016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2" name="TextBox 1">
            <a:extLst>
              <a:ext uri="{FF2B5EF4-FFF2-40B4-BE49-F238E27FC236}">
                <a16:creationId xmlns:a16="http://schemas.microsoft.com/office/drawing/2014/main" id="{1F47A4DD-ABAC-4B5F-BC0B-C9726D75DD93}"/>
              </a:ext>
            </a:extLst>
          </p:cNvPr>
          <p:cNvSpPr txBox="1"/>
          <p:nvPr/>
        </p:nvSpPr>
        <p:spPr>
          <a:xfrm>
            <a:off x="2636197" y="2059995"/>
            <a:ext cx="7772399" cy="3431709"/>
          </a:xfrm>
          <a:prstGeom prst="rect">
            <a:avLst/>
          </a:prstGeom>
          <a:noFill/>
        </p:spPr>
        <p:txBody>
          <a:bodyPr wrap="square" rtlCol="0">
            <a:spAutoFit/>
          </a:bodyPr>
          <a:lstStyle/>
          <a:p>
            <a:pPr>
              <a:defRPr/>
            </a:pPr>
            <a:r>
              <a:rPr lang="en-US" sz="2800" b="1" dirty="0">
                <a:solidFill>
                  <a:srgbClr val="00457C"/>
                </a:solidFill>
                <a:latin typeface="Calibri" panose="020F0502020204030204"/>
              </a:rPr>
              <a:t>LAYUP DRILL: </a:t>
            </a:r>
            <a:r>
              <a:rPr lang="en-US" sz="2400" dirty="0">
                <a:solidFill>
                  <a:prstClr val="black"/>
                </a:solidFill>
                <a:latin typeface="Calibri" panose="020F0502020204030204"/>
              </a:rPr>
              <a:t>Pair up with someone and face each other. 1</a:t>
            </a:r>
            <a:r>
              <a:rPr lang="en-US" sz="2400" baseline="30000" dirty="0">
                <a:solidFill>
                  <a:prstClr val="black"/>
                </a:solidFill>
                <a:latin typeface="Calibri" panose="020F0502020204030204"/>
              </a:rPr>
              <a:t>st</a:t>
            </a:r>
            <a:r>
              <a:rPr lang="en-US" sz="2400" dirty="0">
                <a:solidFill>
                  <a:prstClr val="black"/>
                </a:solidFill>
                <a:latin typeface="Calibri" panose="020F0502020204030204"/>
              </a:rPr>
              <a:t> person will make the statement, 2</a:t>
            </a:r>
            <a:r>
              <a:rPr lang="en-US" sz="2400" baseline="30000" dirty="0">
                <a:solidFill>
                  <a:prstClr val="black"/>
                </a:solidFill>
                <a:latin typeface="Calibri" panose="020F0502020204030204"/>
              </a:rPr>
              <a:t>nd</a:t>
            </a:r>
            <a:r>
              <a:rPr lang="en-US" sz="2400" dirty="0">
                <a:solidFill>
                  <a:prstClr val="black"/>
                </a:solidFill>
                <a:latin typeface="Calibri" panose="020F0502020204030204"/>
              </a:rPr>
              <a:t> person will respond (30 seconds).  Then switch roles.</a:t>
            </a:r>
            <a:endParaRPr lang="en-US" sz="2800" dirty="0">
              <a:solidFill>
                <a:prstClr val="black"/>
              </a:solidFill>
              <a:latin typeface="Calibri" panose="020F0502020204030204"/>
            </a:endParaRPr>
          </a:p>
          <a:p>
            <a:pPr>
              <a:defRPr/>
            </a:pPr>
            <a:endParaRPr lang="en-US" sz="2400" dirty="0">
              <a:solidFill>
                <a:prstClr val="black"/>
              </a:solidFill>
              <a:latin typeface="Calibri" panose="020F0502020204030204"/>
            </a:endParaRPr>
          </a:p>
          <a:p>
            <a:pPr>
              <a:defRPr/>
            </a:pPr>
            <a:r>
              <a:rPr lang="en-US" sz="2400" i="1" dirty="0">
                <a:solidFill>
                  <a:srgbClr val="EE690F"/>
                </a:solidFill>
                <a:latin typeface="Calibri" panose="020F0502020204030204"/>
              </a:rPr>
              <a:t>What would you say to someone who says,</a:t>
            </a:r>
          </a:p>
          <a:p>
            <a:pPr>
              <a:defRPr/>
            </a:pPr>
            <a:endParaRPr lang="en-US" sz="1200" dirty="0">
              <a:solidFill>
                <a:prstClr val="black"/>
              </a:solidFill>
              <a:latin typeface="Calibri" panose="020F0502020204030204"/>
            </a:endParaRPr>
          </a:p>
          <a:p>
            <a:pPr marL="342900" indent="-342900">
              <a:buFontTx/>
              <a:buAutoNum type="arabicParenR"/>
              <a:defRPr/>
            </a:pPr>
            <a:r>
              <a:rPr lang="en-US" sz="2400" dirty="0">
                <a:solidFill>
                  <a:prstClr val="black"/>
                </a:solidFill>
                <a:latin typeface="Calibri" panose="020F0502020204030204"/>
              </a:rPr>
              <a:t>I don’t have time to teach both SEL and [content type].</a:t>
            </a:r>
            <a:br>
              <a:rPr lang="en-US" sz="2400" dirty="0">
                <a:solidFill>
                  <a:prstClr val="black"/>
                </a:solidFill>
                <a:latin typeface="Calibri" panose="020F0502020204030204"/>
              </a:rPr>
            </a:br>
            <a:endParaRPr lang="en-US" sz="900" dirty="0">
              <a:solidFill>
                <a:prstClr val="black"/>
              </a:solidFill>
              <a:latin typeface="Calibri" panose="020F0502020204030204"/>
            </a:endParaRPr>
          </a:p>
          <a:p>
            <a:pPr marL="342900" indent="-342900">
              <a:buFontTx/>
              <a:buAutoNum type="arabicParenR"/>
              <a:defRPr/>
            </a:pPr>
            <a:r>
              <a:rPr lang="en-US" sz="2400" dirty="0">
                <a:solidFill>
                  <a:prstClr val="black"/>
                </a:solidFill>
                <a:latin typeface="Calibri" panose="020F0502020204030204"/>
              </a:rPr>
              <a:t>To survive in this world, kids need to learn toughness.  Teaching them SEL will just make them soft.</a:t>
            </a:r>
          </a:p>
        </p:txBody>
      </p:sp>
      <p:cxnSp>
        <p:nvCxnSpPr>
          <p:cNvPr id="5" name="Straight Connector 4">
            <a:extLst>
              <a:ext uri="{FF2B5EF4-FFF2-40B4-BE49-F238E27FC236}">
                <a16:creationId xmlns:a16="http://schemas.microsoft.com/office/drawing/2014/main" id="{3C7FC873-CAC4-4FAB-A0EB-C2CD596DBDBB}"/>
              </a:ext>
            </a:extLst>
          </p:cNvPr>
          <p:cNvCxnSpPr>
            <a:cxnSpLocks/>
          </p:cNvCxnSpPr>
          <p:nvPr/>
        </p:nvCxnSpPr>
        <p:spPr>
          <a:xfrm>
            <a:off x="2655651" y="3484326"/>
            <a:ext cx="7429500" cy="0"/>
          </a:xfrm>
          <a:prstGeom prst="line">
            <a:avLst/>
          </a:prstGeom>
          <a:ln>
            <a:solidFill>
              <a:srgbClr val="EE690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313180-63C0-D836-07D8-BE4C470037F3}"/>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Addressing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Misconceptions</a:t>
            </a:r>
          </a:p>
        </p:txBody>
      </p:sp>
      <p:pic>
        <p:nvPicPr>
          <p:cNvPr id="7" name="Picture 2" descr="Stars star design yellow Royalty Free Vector Image">
            <a:extLst>
              <a:ext uri="{FF2B5EF4-FFF2-40B4-BE49-F238E27FC236}">
                <a16:creationId xmlns:a16="http://schemas.microsoft.com/office/drawing/2014/main" id="{49A5C021-054F-1336-0316-EA525D49A8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10800000" flipH="1">
            <a:off x="520229" y="2330711"/>
            <a:ext cx="1404161" cy="2715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and white text&#10;&#10;Description automatically generated">
            <a:extLst>
              <a:ext uri="{FF2B5EF4-FFF2-40B4-BE49-F238E27FC236}">
                <a16:creationId xmlns:a16="http://schemas.microsoft.com/office/drawing/2014/main" id="{72337E53-D9D1-B172-286D-BA745BBD5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5145">
            <a:off x="171695" y="1208812"/>
            <a:ext cx="2287436" cy="991223"/>
          </a:xfrm>
          <a:prstGeom prst="rect">
            <a:avLst/>
          </a:prstGeom>
        </p:spPr>
      </p:pic>
    </p:spTree>
    <p:extLst>
      <p:ext uri="{BB962C8B-B14F-4D97-AF65-F5344CB8AC3E}">
        <p14:creationId xmlns:p14="http://schemas.microsoft.com/office/powerpoint/2010/main" val="46526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RULER </a:t>
            </a:r>
            <a:r>
              <a:rPr kumimoji="0" lang="en-US" sz="4000" b="0" i="0" u="none" strike="noStrike" kern="1200" cap="none" spc="0" normalizeH="0" baseline="0" noProof="0" dirty="0">
                <a:ln>
                  <a:noFill/>
                </a:ln>
                <a:solidFill>
                  <a:srgbClr val="F7AB1F"/>
                </a:solidFill>
                <a:effectLst/>
                <a:uLnTx/>
                <a:uFillTx/>
                <a:latin typeface="Neutra Text TF Alt" panose="02000000000000000000" pitchFamily="2" charset="0"/>
                <a:ea typeface="+mn-ea"/>
                <a:cs typeface="+mn-cs"/>
              </a:rPr>
              <a:t>Skills</a:t>
            </a:r>
          </a:p>
        </p:txBody>
      </p:sp>
      <p:pic>
        <p:nvPicPr>
          <p:cNvPr id="11" name="Picture 10">
            <a:extLst>
              <a:ext uri="{FF2B5EF4-FFF2-40B4-BE49-F238E27FC236}">
                <a16:creationId xmlns:a16="http://schemas.microsoft.com/office/drawing/2014/main" id="{C7C0FCB1-CD8F-11F7-3616-E0AB88452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902" y="994170"/>
            <a:ext cx="1374013" cy="5471941"/>
          </a:xfrm>
          <a:prstGeom prst="rect">
            <a:avLst/>
          </a:prstGeom>
        </p:spPr>
      </p:pic>
      <p:sp>
        <p:nvSpPr>
          <p:cNvPr id="12" name="TextBox 11">
            <a:extLst>
              <a:ext uri="{FF2B5EF4-FFF2-40B4-BE49-F238E27FC236}">
                <a16:creationId xmlns:a16="http://schemas.microsoft.com/office/drawing/2014/main" id="{D66F5E53-E424-B00E-6832-908616888A85}"/>
              </a:ext>
            </a:extLst>
          </p:cNvPr>
          <p:cNvSpPr txBox="1"/>
          <p:nvPr/>
        </p:nvSpPr>
        <p:spPr>
          <a:xfrm>
            <a:off x="3405377" y="1254502"/>
            <a:ext cx="5814823"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Recognizing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in ourselves and others</a:t>
            </a:r>
          </a:p>
        </p:txBody>
      </p:sp>
      <p:sp>
        <p:nvSpPr>
          <p:cNvPr id="13" name="TextBox 12">
            <a:extLst>
              <a:ext uri="{FF2B5EF4-FFF2-40B4-BE49-F238E27FC236}">
                <a16:creationId xmlns:a16="http://schemas.microsoft.com/office/drawing/2014/main" id="{A81D330C-52F4-384A-6302-66D0C8DF0092}"/>
              </a:ext>
            </a:extLst>
          </p:cNvPr>
          <p:cNvSpPr txBox="1"/>
          <p:nvPr/>
        </p:nvSpPr>
        <p:spPr>
          <a:xfrm>
            <a:off x="3405377" y="2372194"/>
            <a:ext cx="7053073"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Understanding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causes and consequences of emotions</a:t>
            </a:r>
          </a:p>
        </p:txBody>
      </p:sp>
      <p:sp>
        <p:nvSpPr>
          <p:cNvPr id="14" name="TextBox 13">
            <a:extLst>
              <a:ext uri="{FF2B5EF4-FFF2-40B4-BE49-F238E27FC236}">
                <a16:creationId xmlns:a16="http://schemas.microsoft.com/office/drawing/2014/main" id="{96327E2F-B2B8-C7EF-2916-F82D8C51FAD6}"/>
              </a:ext>
            </a:extLst>
          </p:cNvPr>
          <p:cNvSpPr txBox="1"/>
          <p:nvPr/>
        </p:nvSpPr>
        <p:spPr>
          <a:xfrm>
            <a:off x="3405377" y="3490232"/>
            <a:ext cx="5043297"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Labeling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accurately</a:t>
            </a:r>
          </a:p>
        </p:txBody>
      </p:sp>
      <p:sp>
        <p:nvSpPr>
          <p:cNvPr id="15" name="TextBox 14">
            <a:extLst>
              <a:ext uri="{FF2B5EF4-FFF2-40B4-BE49-F238E27FC236}">
                <a16:creationId xmlns:a16="http://schemas.microsoft.com/office/drawing/2014/main" id="{C3FD4414-0833-184D-730B-9C0D4180BF84}"/>
              </a:ext>
            </a:extLst>
          </p:cNvPr>
          <p:cNvSpPr txBox="1"/>
          <p:nvPr/>
        </p:nvSpPr>
        <p:spPr>
          <a:xfrm>
            <a:off x="3405377" y="4570677"/>
            <a:ext cx="5043297"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Expressing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appropriately</a:t>
            </a:r>
          </a:p>
        </p:txBody>
      </p:sp>
      <p:sp>
        <p:nvSpPr>
          <p:cNvPr id="16" name="TextBox 15">
            <a:extLst>
              <a:ext uri="{FF2B5EF4-FFF2-40B4-BE49-F238E27FC236}">
                <a16:creationId xmlns:a16="http://schemas.microsoft.com/office/drawing/2014/main" id="{70414FB7-779D-79FE-F632-DFF61EE14FCB}"/>
              </a:ext>
            </a:extLst>
          </p:cNvPr>
          <p:cNvSpPr txBox="1"/>
          <p:nvPr/>
        </p:nvSpPr>
        <p:spPr>
          <a:xfrm>
            <a:off x="3405377" y="5651123"/>
            <a:ext cx="5043297"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Regulating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emotions effectively</a:t>
            </a:r>
          </a:p>
        </p:txBody>
      </p:sp>
      <p:pic>
        <p:nvPicPr>
          <p:cNvPr id="5" name="Picture 4">
            <a:extLst>
              <a:ext uri="{FF2B5EF4-FFF2-40B4-BE49-F238E27FC236}">
                <a16:creationId xmlns:a16="http://schemas.microsoft.com/office/drawing/2014/main" id="{A73C8F2B-F2E6-EDFF-4B5C-E4DAEF52C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7" y="1719704"/>
            <a:ext cx="5446793" cy="139841"/>
          </a:xfrm>
          <a:prstGeom prst="rect">
            <a:avLst/>
          </a:prstGeom>
        </p:spPr>
      </p:pic>
      <p:pic>
        <p:nvPicPr>
          <p:cNvPr id="6" name="Picture 5">
            <a:extLst>
              <a:ext uri="{FF2B5EF4-FFF2-40B4-BE49-F238E27FC236}">
                <a16:creationId xmlns:a16="http://schemas.microsoft.com/office/drawing/2014/main" id="{7DBA2077-E3C9-14D3-98C4-6929A7505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7" y="2825493"/>
            <a:ext cx="6789210" cy="139841"/>
          </a:xfrm>
          <a:prstGeom prst="rect">
            <a:avLst/>
          </a:prstGeom>
        </p:spPr>
      </p:pic>
      <p:pic>
        <p:nvPicPr>
          <p:cNvPr id="7" name="Picture 6">
            <a:extLst>
              <a:ext uri="{FF2B5EF4-FFF2-40B4-BE49-F238E27FC236}">
                <a16:creationId xmlns:a16="http://schemas.microsoft.com/office/drawing/2014/main" id="{4BD928C8-1050-7786-E45B-9BE233788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8" y="3949680"/>
            <a:ext cx="3822274" cy="155392"/>
          </a:xfrm>
          <a:prstGeom prst="rect">
            <a:avLst/>
          </a:prstGeom>
        </p:spPr>
      </p:pic>
      <p:pic>
        <p:nvPicPr>
          <p:cNvPr id="8" name="Picture 7">
            <a:extLst>
              <a:ext uri="{FF2B5EF4-FFF2-40B4-BE49-F238E27FC236}">
                <a16:creationId xmlns:a16="http://schemas.microsoft.com/office/drawing/2014/main" id="{E820BFC2-E7A1-F948-93A7-EC8D0E2AC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8" y="5051198"/>
            <a:ext cx="4386478" cy="162827"/>
          </a:xfrm>
          <a:prstGeom prst="rect">
            <a:avLst/>
          </a:prstGeom>
        </p:spPr>
      </p:pic>
      <p:pic>
        <p:nvPicPr>
          <p:cNvPr id="10" name="Picture 9">
            <a:extLst>
              <a:ext uri="{FF2B5EF4-FFF2-40B4-BE49-F238E27FC236}">
                <a16:creationId xmlns:a16="http://schemas.microsoft.com/office/drawing/2014/main" id="{A7C1CCF9-5F4C-C7A6-FC43-13B0A961C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377" y="6107012"/>
            <a:ext cx="4007100" cy="148744"/>
          </a:xfrm>
          <a:prstGeom prst="rect">
            <a:avLst/>
          </a:prstGeom>
        </p:spPr>
      </p:pic>
    </p:spTree>
    <p:extLst>
      <p:ext uri="{BB962C8B-B14F-4D97-AF65-F5344CB8AC3E}">
        <p14:creationId xmlns:p14="http://schemas.microsoft.com/office/powerpoint/2010/main" val="53327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0D0E196-3A00-2122-974A-C9F0982DC9B4}"/>
              </a:ext>
            </a:extLst>
          </p:cNvPr>
          <p:cNvSpPr txBox="1"/>
          <p:nvPr/>
        </p:nvSpPr>
        <p:spPr>
          <a:xfrm>
            <a:off x="0" y="3918926"/>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RULER Anchor Tools</a:t>
            </a:r>
          </a:p>
        </p:txBody>
      </p:sp>
      <p:pic>
        <p:nvPicPr>
          <p:cNvPr id="6" name="Picture 5">
            <a:extLst>
              <a:ext uri="{FF2B5EF4-FFF2-40B4-BE49-F238E27FC236}">
                <a16:creationId xmlns:a16="http://schemas.microsoft.com/office/drawing/2014/main" id="{56BB8D26-D034-BB50-D37F-83972A707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95" y="1792224"/>
            <a:ext cx="6154009" cy="2038635"/>
          </a:xfrm>
          <a:prstGeom prst="rect">
            <a:avLst/>
          </a:prstGeom>
        </p:spPr>
      </p:pic>
    </p:spTree>
    <p:extLst>
      <p:ext uri="{BB962C8B-B14F-4D97-AF65-F5344CB8AC3E}">
        <p14:creationId xmlns:p14="http://schemas.microsoft.com/office/powerpoint/2010/main" val="1761016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RULER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Anchor</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Tools</a:t>
            </a:r>
          </a:p>
        </p:txBody>
      </p:sp>
      <p:pic>
        <p:nvPicPr>
          <p:cNvPr id="10242" name="Picture 2" descr="Neatly Arranged Metal Right Angle Squares Stock Photo (Edit Now) 514084609">
            <a:extLst>
              <a:ext uri="{FF2B5EF4-FFF2-40B4-BE49-F238E27FC236}">
                <a16:creationId xmlns:a16="http://schemas.microsoft.com/office/drawing/2014/main" id="{D877DA6D-8AD5-409A-A5C2-642C474EC1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176216" y="2763412"/>
            <a:ext cx="5268864" cy="35508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7D0BDA-AD53-2203-E735-DD7BDE3B240D}"/>
              </a:ext>
            </a:extLst>
          </p:cNvPr>
          <p:cNvSpPr txBox="1"/>
          <p:nvPr/>
        </p:nvSpPr>
        <p:spPr>
          <a:xfrm>
            <a:off x="949327" y="1019413"/>
            <a:ext cx="9843690" cy="1538883"/>
          </a:xfrm>
          <a:prstGeom prst="rect">
            <a:avLst/>
          </a:prstGeom>
          <a:noFill/>
        </p:spPr>
        <p:txBody>
          <a:bodyPr wrap="square" rtlCol="0">
            <a:spAutoFit/>
          </a:bodyPr>
          <a:lstStyle/>
          <a:p>
            <a:r>
              <a:rPr lang="en-US" sz="2400" dirty="0">
                <a:solidFill>
                  <a:srgbClr val="113363"/>
                </a:solidFill>
              </a:rPr>
              <a:t>The RULER approach can be put into practice by using the four foundational </a:t>
            </a:r>
            <a:r>
              <a:rPr lang="en-US" sz="2800" b="1" dirty="0">
                <a:solidFill>
                  <a:srgbClr val="D9531E"/>
                </a:solidFill>
              </a:rPr>
              <a:t>anchor tools</a:t>
            </a:r>
            <a:r>
              <a:rPr lang="en-US" sz="2400" dirty="0">
                <a:solidFill>
                  <a:srgbClr val="113363"/>
                </a:solidFill>
              </a:rPr>
              <a:t>, which focus on developing emotional intelligence and creating positive emotional climates at home and at school.</a:t>
            </a:r>
          </a:p>
          <a:p>
            <a:endParaRPr lang="en-US" dirty="0"/>
          </a:p>
        </p:txBody>
      </p:sp>
    </p:spTree>
    <p:extLst>
      <p:ext uri="{BB962C8B-B14F-4D97-AF65-F5344CB8AC3E}">
        <p14:creationId xmlns:p14="http://schemas.microsoft.com/office/powerpoint/2010/main" val="3879957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RULER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Anchor Tools</a:t>
            </a:r>
          </a:p>
        </p:txBody>
      </p:sp>
      <p:sp>
        <p:nvSpPr>
          <p:cNvPr id="11" name="Rectangle: Rounded Corners 10">
            <a:extLst>
              <a:ext uri="{FF2B5EF4-FFF2-40B4-BE49-F238E27FC236}">
                <a16:creationId xmlns:a16="http://schemas.microsoft.com/office/drawing/2014/main" id="{BE14DEAD-7B9D-DB68-CBBB-BBEF5136694C}"/>
              </a:ext>
            </a:extLst>
          </p:cNvPr>
          <p:cNvSpPr/>
          <p:nvPr/>
        </p:nvSpPr>
        <p:spPr>
          <a:xfrm>
            <a:off x="1050580" y="3685908"/>
            <a:ext cx="9520136" cy="1307727"/>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1A7B0F1D-7EF1-EE9C-BF30-FA4F3C0D85C7}"/>
              </a:ext>
            </a:extLst>
          </p:cNvPr>
          <p:cNvSpPr>
            <a:spLocks noGrp="1"/>
          </p:cNvSpPr>
          <p:nvPr>
            <p:ph idx="1"/>
          </p:nvPr>
        </p:nvSpPr>
        <p:spPr>
          <a:xfrm>
            <a:off x="2595859" y="1078904"/>
            <a:ext cx="7886700" cy="5235388"/>
          </a:xfrm>
        </p:spPr>
        <p:txBody>
          <a:bodyPr>
            <a:normAutofit fontScale="77500" lnSpcReduction="20000"/>
          </a:bodyPr>
          <a:lstStyle/>
          <a:p>
            <a:r>
              <a:rPr lang="en-US" b="1" dirty="0"/>
              <a:t>The Charter</a:t>
            </a:r>
            <a:r>
              <a:rPr lang="en-US" dirty="0"/>
              <a:t> represents agreed-upon norms for how everyone in a school, classroom, or other environment wants to feel. The Charter also explains what needs to happen or change to build and sustain positive emotional climates.</a:t>
            </a:r>
            <a:br>
              <a:rPr lang="en-US" dirty="0"/>
            </a:br>
            <a:endParaRPr lang="en-US" dirty="0"/>
          </a:p>
          <a:p>
            <a:r>
              <a:rPr lang="en-US" b="1" dirty="0"/>
              <a:t>The Mood Meter </a:t>
            </a:r>
            <a:r>
              <a:rPr lang="en-US" dirty="0"/>
              <a:t>is a visual guide to help individuals accurately analyze and “plot” their feelings. The Mood Meter develops skills in recognizing and labeling emotions, which can be further developed into understanding, expressing, and regulating emotions.</a:t>
            </a:r>
            <a:br>
              <a:rPr lang="en-US" dirty="0"/>
            </a:br>
            <a:endParaRPr lang="en-US" dirty="0"/>
          </a:p>
          <a:p>
            <a:r>
              <a:rPr lang="en-US" b="1" dirty="0"/>
              <a:t>The Meta-Moment</a:t>
            </a:r>
            <a:r>
              <a:rPr lang="en-US" dirty="0"/>
              <a:t> is a process for responding to emotional triggers in ways that align with one’s best self. The goal is to shift from automatic, unhelpful reactions to strategic, effective responses.</a:t>
            </a:r>
            <a:br>
              <a:rPr lang="en-US" dirty="0"/>
            </a:br>
            <a:endParaRPr lang="en-US" dirty="0"/>
          </a:p>
          <a:p>
            <a:r>
              <a:rPr lang="en-US" b="1" dirty="0"/>
              <a:t>The Blueprint</a:t>
            </a:r>
            <a:r>
              <a:rPr lang="en-US" dirty="0"/>
              <a:t> is a problem-solving tool for working with interpersonal conflicts. The Blueprint can be used independently or collaboratively to enhance empathy and identify effective solutions for past, real-time, or anticipated conflicts.</a:t>
            </a:r>
          </a:p>
        </p:txBody>
      </p:sp>
      <p:grpSp>
        <p:nvGrpSpPr>
          <p:cNvPr id="13" name="Group 12">
            <a:extLst>
              <a:ext uri="{FF2B5EF4-FFF2-40B4-BE49-F238E27FC236}">
                <a16:creationId xmlns:a16="http://schemas.microsoft.com/office/drawing/2014/main" id="{FE1F7D6F-734B-0718-CB93-5DFCFFEE1BEE}"/>
              </a:ext>
            </a:extLst>
          </p:cNvPr>
          <p:cNvGrpSpPr/>
          <p:nvPr/>
        </p:nvGrpSpPr>
        <p:grpSpPr>
          <a:xfrm>
            <a:off x="1236200" y="1251594"/>
            <a:ext cx="1174218" cy="4774686"/>
            <a:chOff x="-209" y="1632905"/>
            <a:chExt cx="1174218" cy="4774686"/>
          </a:xfrm>
        </p:grpSpPr>
        <p:pic>
          <p:nvPicPr>
            <p:cNvPr id="14" name="Picture 13">
              <a:extLst>
                <a:ext uri="{FF2B5EF4-FFF2-40B4-BE49-F238E27FC236}">
                  <a16:creationId xmlns:a16="http://schemas.microsoft.com/office/drawing/2014/main" id="{1289B8FE-1E6C-F790-EBDA-FB4875B4F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41" y="1632905"/>
              <a:ext cx="886418" cy="810167"/>
            </a:xfrm>
            <a:prstGeom prst="rect">
              <a:avLst/>
            </a:prstGeom>
          </p:spPr>
        </p:pic>
        <p:pic>
          <p:nvPicPr>
            <p:cNvPr id="15" name="Picture 14">
              <a:extLst>
                <a:ext uri="{FF2B5EF4-FFF2-40B4-BE49-F238E27FC236}">
                  <a16:creationId xmlns:a16="http://schemas.microsoft.com/office/drawing/2014/main" id="{F0BE01D3-F8A2-1F53-14BF-6787A5B68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08" y="2877778"/>
              <a:ext cx="914400" cy="914400"/>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E6979B66-20CA-BFCB-D85E-AB8B1133C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 y="5380941"/>
              <a:ext cx="1174218" cy="1026650"/>
            </a:xfrm>
            <a:prstGeom prst="rect">
              <a:avLst/>
            </a:prstGeom>
          </p:spPr>
        </p:pic>
        <p:pic>
          <p:nvPicPr>
            <p:cNvPr id="17" name="Picture 16" descr="Cartoon toast with arms and legs&#10;&#10;Description automatically generated">
              <a:extLst>
                <a:ext uri="{FF2B5EF4-FFF2-40B4-BE49-F238E27FC236}">
                  <a16:creationId xmlns:a16="http://schemas.microsoft.com/office/drawing/2014/main" id="{872424EC-EE5E-A815-9EAB-ABBDE59DF2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30" y="4090087"/>
              <a:ext cx="1005840" cy="974431"/>
            </a:xfrm>
            <a:prstGeom prst="rect">
              <a:avLst/>
            </a:prstGeom>
          </p:spPr>
        </p:pic>
      </p:grpSp>
      <p:sp>
        <p:nvSpPr>
          <p:cNvPr id="18" name="Rectangle: Rounded Corners 17">
            <a:extLst>
              <a:ext uri="{FF2B5EF4-FFF2-40B4-BE49-F238E27FC236}">
                <a16:creationId xmlns:a16="http://schemas.microsoft.com/office/drawing/2014/main" id="{2195F41F-AB71-16B3-B741-27BEAECD1EC4}"/>
              </a:ext>
            </a:extLst>
          </p:cNvPr>
          <p:cNvSpPr/>
          <p:nvPr/>
        </p:nvSpPr>
        <p:spPr>
          <a:xfrm>
            <a:off x="1050580" y="960486"/>
            <a:ext cx="9520136" cy="1328159"/>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C726F2E7-F324-12EC-3A14-53E221EC56E8}"/>
              </a:ext>
            </a:extLst>
          </p:cNvPr>
          <p:cNvSpPr/>
          <p:nvPr/>
        </p:nvSpPr>
        <p:spPr>
          <a:xfrm>
            <a:off x="1050580" y="2323516"/>
            <a:ext cx="9520136" cy="1307727"/>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223F5954-3856-8DD8-73FE-C24D80983029}"/>
              </a:ext>
            </a:extLst>
          </p:cNvPr>
          <p:cNvSpPr/>
          <p:nvPr/>
        </p:nvSpPr>
        <p:spPr>
          <a:xfrm>
            <a:off x="1050580" y="4993635"/>
            <a:ext cx="9520136" cy="1343525"/>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A6EDE6-A2E8-896D-00C4-D0822108FD52}"/>
              </a:ext>
            </a:extLst>
          </p:cNvPr>
          <p:cNvSpPr/>
          <p:nvPr/>
        </p:nvSpPr>
        <p:spPr>
          <a:xfrm>
            <a:off x="2595859" y="960486"/>
            <a:ext cx="8072141" cy="1328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8F6646-2FB3-7BFD-30C6-B0197E5B3793}"/>
              </a:ext>
            </a:extLst>
          </p:cNvPr>
          <p:cNvSpPr/>
          <p:nvPr/>
        </p:nvSpPr>
        <p:spPr>
          <a:xfrm>
            <a:off x="2609732" y="2289588"/>
            <a:ext cx="7974857" cy="1328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18E9AA9-D463-655B-AC70-CD4BCACE00E2}"/>
              </a:ext>
            </a:extLst>
          </p:cNvPr>
          <p:cNvSpPr/>
          <p:nvPr/>
        </p:nvSpPr>
        <p:spPr>
          <a:xfrm>
            <a:off x="2595858" y="3672413"/>
            <a:ext cx="8202738" cy="1215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39702-8419-2CD9-EC8B-2CB5C582396D}"/>
              </a:ext>
            </a:extLst>
          </p:cNvPr>
          <p:cNvSpPr/>
          <p:nvPr/>
        </p:nvSpPr>
        <p:spPr>
          <a:xfrm>
            <a:off x="2595858" y="4999629"/>
            <a:ext cx="8072142" cy="1215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3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xit"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19" grpId="0" animBg="1"/>
      <p:bldP spid="19" grpId="1" animBg="1"/>
      <p:bldP spid="20" grpId="0" animBg="1"/>
      <p:bldP spid="21" grpId="0" animBg="1"/>
      <p:bldP spid="22" grpId="0" animBg="1"/>
      <p:bldP spid="23"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Charter</a:t>
            </a:r>
          </a:p>
        </p:txBody>
      </p:sp>
      <p:sp>
        <p:nvSpPr>
          <p:cNvPr id="2" name="Content Placeholder 2">
            <a:extLst>
              <a:ext uri="{FF2B5EF4-FFF2-40B4-BE49-F238E27FC236}">
                <a16:creationId xmlns:a16="http://schemas.microsoft.com/office/drawing/2014/main" id="{E59242EE-58C8-5727-7525-9BCB29AE4CA2}"/>
              </a:ext>
            </a:extLst>
          </p:cNvPr>
          <p:cNvSpPr>
            <a:spLocks noGrp="1"/>
          </p:cNvSpPr>
          <p:nvPr>
            <p:ph idx="1"/>
          </p:nvPr>
        </p:nvSpPr>
        <p:spPr>
          <a:xfrm>
            <a:off x="1673992" y="839574"/>
            <a:ext cx="7886700" cy="5391604"/>
          </a:xfrm>
        </p:spPr>
        <p:txBody>
          <a:bodyPr>
            <a:normAutofit fontScale="77500" lnSpcReduction="20000"/>
          </a:bodyPr>
          <a:lstStyle/>
          <a:p>
            <a:pPr marL="0" indent="0">
              <a:buNone/>
            </a:pPr>
            <a:r>
              <a:rPr lang="en-US" dirty="0"/>
              <a:t>There is a clear gap between how school community members feel and how they want to feel. This presents us with an opportunity–a call to action to develop plans for </a:t>
            </a:r>
            <a:r>
              <a:rPr lang="en-US" b="1" dirty="0">
                <a:solidFill>
                  <a:srgbClr val="01447B"/>
                </a:solidFill>
              </a:rPr>
              <a:t>enhancing emotional climates</a:t>
            </a:r>
            <a:r>
              <a:rPr lang="en-US" dirty="0"/>
              <a:t>.</a:t>
            </a:r>
          </a:p>
          <a:p>
            <a:pPr marL="0" indent="0">
              <a:buNone/>
            </a:pPr>
            <a:endParaRPr lang="en-US" sz="800" dirty="0"/>
          </a:p>
          <a:p>
            <a:r>
              <a:rPr lang="en-US" dirty="0"/>
              <a:t>This is where the </a:t>
            </a:r>
            <a:r>
              <a:rPr lang="en-US" sz="3100" b="1" dirty="0">
                <a:solidFill>
                  <a:srgbClr val="D9531E"/>
                </a:solidFill>
              </a:rPr>
              <a:t>Charter</a:t>
            </a:r>
            <a:r>
              <a:rPr lang="en-US" dirty="0"/>
              <a:t> comes in. The Charter allows everyone in a school community the chance to articulate how they want to feel at school, then work together to agree upon behaviors that support those feelings. As a group, the school community members decide on what needs to happen or change for those feelings to be consistently present.</a:t>
            </a:r>
          </a:p>
          <a:p>
            <a:pPr marL="0" indent="0">
              <a:buNone/>
            </a:pPr>
            <a:br>
              <a:rPr lang="en-US" sz="1000" dirty="0"/>
            </a:br>
            <a:endParaRPr lang="en-US" sz="800" dirty="0"/>
          </a:p>
          <a:p>
            <a:pPr marL="0" indent="0">
              <a:buNone/>
            </a:pPr>
            <a:r>
              <a:rPr lang="en-US" dirty="0"/>
              <a:t>All Charters are structured around two primary </a:t>
            </a:r>
            <a:br>
              <a:rPr lang="en-US" dirty="0"/>
            </a:br>
            <a:r>
              <a:rPr lang="en-US" dirty="0"/>
              <a:t>questions:</a:t>
            </a:r>
            <a:br>
              <a:rPr lang="en-US" dirty="0"/>
            </a:br>
            <a:br>
              <a:rPr lang="en-US" dirty="0"/>
            </a:br>
            <a:endParaRPr lang="en-US" sz="800" dirty="0"/>
          </a:p>
          <a:p>
            <a:pPr lvl="1">
              <a:buClr>
                <a:srgbClr val="01447B"/>
              </a:buClr>
              <a:buFont typeface="Wingdings" panose="05000000000000000000" pitchFamily="2" charset="2"/>
              <a:buChar char="«"/>
            </a:pPr>
            <a:r>
              <a:rPr lang="en-US" sz="3600" b="1" dirty="0">
                <a:solidFill>
                  <a:srgbClr val="D9531E"/>
                </a:solidFill>
              </a:rPr>
              <a:t> How do we want to feel?</a:t>
            </a:r>
            <a:br>
              <a:rPr lang="en-US" sz="3600" b="1" dirty="0">
                <a:solidFill>
                  <a:srgbClr val="D9531E"/>
                </a:solidFill>
              </a:rPr>
            </a:br>
            <a:endParaRPr lang="en-US" sz="1800" dirty="0">
              <a:solidFill>
                <a:srgbClr val="D9531E"/>
              </a:solidFill>
            </a:endParaRPr>
          </a:p>
          <a:p>
            <a:pPr lvl="1">
              <a:buClr>
                <a:srgbClr val="01447B"/>
              </a:buClr>
              <a:buFont typeface="Wingdings" panose="05000000000000000000" pitchFamily="2" charset="2"/>
              <a:buChar char="«"/>
            </a:pPr>
            <a:r>
              <a:rPr lang="en-US" sz="3600" b="1" dirty="0">
                <a:solidFill>
                  <a:srgbClr val="D9531E"/>
                </a:solidFill>
              </a:rPr>
              <a:t> How will we help each other to </a:t>
            </a:r>
            <a:br>
              <a:rPr lang="en-US" sz="3600" b="1" dirty="0">
                <a:solidFill>
                  <a:srgbClr val="D9531E"/>
                </a:solidFill>
              </a:rPr>
            </a:br>
            <a:r>
              <a:rPr lang="en-US" sz="3600" b="1" dirty="0">
                <a:solidFill>
                  <a:srgbClr val="D9531E"/>
                </a:solidFill>
              </a:rPr>
              <a:t>  experience these feelings?</a:t>
            </a:r>
            <a:endParaRPr lang="en-US" sz="3600" dirty="0">
              <a:solidFill>
                <a:srgbClr val="D9531E"/>
              </a:solidFill>
            </a:endParaRPr>
          </a:p>
          <a:p>
            <a:pPr marL="0" indent="0">
              <a:buNone/>
            </a:pPr>
            <a:endParaRPr lang="en-US" dirty="0"/>
          </a:p>
          <a:p>
            <a:endParaRPr lang="en-US" dirty="0"/>
          </a:p>
        </p:txBody>
      </p:sp>
      <p:pic>
        <p:nvPicPr>
          <p:cNvPr id="5" name="Picture 2" descr="Teachers at a training session hold their team Charter">
            <a:extLst>
              <a:ext uri="{FF2B5EF4-FFF2-40B4-BE49-F238E27FC236}">
                <a16:creationId xmlns:a16="http://schemas.microsoft.com/office/drawing/2014/main" id="{51C1F8D0-E7B2-AE96-E78C-9D671E665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299" y="3685935"/>
            <a:ext cx="2940947" cy="29409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93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Charters </a:t>
            </a:r>
            <a:r>
              <a:rPr kumimoji="0" lang="en-US" sz="4000" b="0" i="0" u="none" strike="noStrike" kern="1200" cap="none" spc="0" normalizeH="0" baseline="0" noProof="0" dirty="0">
                <a:ln>
                  <a:noFill/>
                </a:ln>
                <a:solidFill>
                  <a:srgbClr val="F7AB1F"/>
                </a:solidFill>
                <a:effectLst/>
                <a:uLnTx/>
                <a:uFillTx/>
                <a:latin typeface="Neutra Text TF Alt" panose="02000000000000000000" pitchFamily="2" charset="0"/>
                <a:ea typeface="+mn-ea"/>
                <a:cs typeface="+mn-cs"/>
              </a:rPr>
              <a:t>vs.</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Classroom Rules or Social Contracts</a:t>
            </a:r>
          </a:p>
        </p:txBody>
      </p:sp>
      <p:pic>
        <p:nvPicPr>
          <p:cNvPr id="2" name="Picture 2" descr="Elementary classroom rules High Resolution Stock Photography and Images -  Alamy">
            <a:extLst>
              <a:ext uri="{FF2B5EF4-FFF2-40B4-BE49-F238E27FC236}">
                <a16:creationId xmlns:a16="http://schemas.microsoft.com/office/drawing/2014/main" id="{BB6C5203-C55F-6CB4-8D9B-377359DE0C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794393" y="958052"/>
            <a:ext cx="2617252" cy="314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Pin on Teaching">
            <a:extLst>
              <a:ext uri="{FF2B5EF4-FFF2-40B4-BE49-F238E27FC236}">
                <a16:creationId xmlns:a16="http://schemas.microsoft.com/office/drawing/2014/main" id="{10845156-DF7D-8A5C-672A-0DDD5D4945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840133" y="958053"/>
            <a:ext cx="2511733" cy="314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8" descr="Soriano, Fe / Classroom Rules &amp; Policies">
            <a:extLst>
              <a:ext uri="{FF2B5EF4-FFF2-40B4-BE49-F238E27FC236}">
                <a16:creationId xmlns:a16="http://schemas.microsoft.com/office/drawing/2014/main" id="{F983B737-EC2C-89C8-0705-698AF507A6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0353" y="958053"/>
            <a:ext cx="2397061" cy="3144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10" descr="Hadas has her rules. Look how neat her handwriting is! | Flickr">
            <a:extLst>
              <a:ext uri="{FF2B5EF4-FFF2-40B4-BE49-F238E27FC236}">
                <a16:creationId xmlns:a16="http://schemas.microsoft.com/office/drawing/2014/main" id="{519F5BF8-2BA2-E736-923A-25CFFFE110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849420" y="4262821"/>
            <a:ext cx="6493161" cy="2466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BFD0AC0-4B4B-F824-8372-A79A6EC51F52}"/>
                  </a:ext>
                </a:extLst>
              </p14:cNvPr>
              <p14:cNvContentPartPr/>
              <p14:nvPr/>
            </p14:nvContentPartPr>
            <p14:xfrm>
              <a:off x="1567560" y="3297960"/>
              <a:ext cx="62640" cy="160200"/>
            </p14:xfrm>
          </p:contentPart>
        </mc:Choice>
        <mc:Fallback xmlns="">
          <p:pic>
            <p:nvPicPr>
              <p:cNvPr id="8" name="Ink 7">
                <a:extLst>
                  <a:ext uri="{FF2B5EF4-FFF2-40B4-BE49-F238E27FC236}">
                    <a16:creationId xmlns:a16="http://schemas.microsoft.com/office/drawing/2014/main" id="{7BFD0AC0-4B4B-F824-8372-A79A6EC51F52}"/>
                  </a:ext>
                </a:extLst>
              </p:cNvPr>
              <p:cNvPicPr/>
              <p:nvPr/>
            </p:nvPicPr>
            <p:blipFill>
              <a:blip r:embed="rId9"/>
              <a:stretch>
                <a:fillRect/>
              </a:stretch>
            </p:blipFill>
            <p:spPr>
              <a:xfrm>
                <a:off x="1558200" y="3288600"/>
                <a:ext cx="81360" cy="178920"/>
              </a:xfrm>
              <a:prstGeom prst="rect">
                <a:avLst/>
              </a:prstGeom>
            </p:spPr>
          </p:pic>
        </mc:Fallback>
      </mc:AlternateContent>
    </p:spTree>
    <p:extLst>
      <p:ext uri="{BB962C8B-B14F-4D97-AF65-F5344CB8AC3E}">
        <p14:creationId xmlns:p14="http://schemas.microsoft.com/office/powerpoint/2010/main" val="1020353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Value</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of a Charter</a:t>
            </a:r>
          </a:p>
        </p:txBody>
      </p:sp>
      <p:sp>
        <p:nvSpPr>
          <p:cNvPr id="2" name="Content Placeholder 2">
            <a:extLst>
              <a:ext uri="{FF2B5EF4-FFF2-40B4-BE49-F238E27FC236}">
                <a16:creationId xmlns:a16="http://schemas.microsoft.com/office/drawing/2014/main" id="{1847281C-819B-CCD8-F6F1-1BBF2EF5E85C}"/>
              </a:ext>
            </a:extLst>
          </p:cNvPr>
          <p:cNvSpPr>
            <a:spLocks noGrp="1"/>
          </p:cNvSpPr>
          <p:nvPr>
            <p:ph idx="1"/>
          </p:nvPr>
        </p:nvSpPr>
        <p:spPr>
          <a:xfrm>
            <a:off x="3967399" y="1071852"/>
            <a:ext cx="5894041" cy="3736254"/>
          </a:xfrm>
        </p:spPr>
        <p:txBody>
          <a:bodyPr>
            <a:normAutofit/>
          </a:bodyPr>
          <a:lstStyle/>
          <a:p>
            <a:pPr marL="0" indent="0">
              <a:buNone/>
            </a:pPr>
            <a:r>
              <a:rPr lang="en-US" sz="2800" dirty="0"/>
              <a:t>The Charter creates the </a:t>
            </a:r>
            <a:r>
              <a:rPr lang="en-US" sz="2800" b="1" dirty="0">
                <a:solidFill>
                  <a:srgbClr val="D9531E"/>
                </a:solidFill>
              </a:rPr>
              <a:t>WHY</a:t>
            </a:r>
            <a:r>
              <a:rPr lang="en-US" sz="2800" dirty="0"/>
              <a:t> for the classroom rules or social contract.  How we want to feel will lead into strategies that will foster and maintain them.</a:t>
            </a:r>
            <a:r>
              <a:rPr lang="en-US" sz="2800" b="1" dirty="0"/>
              <a:t>  </a:t>
            </a:r>
            <a:r>
              <a:rPr lang="en-US" sz="2800" b="1" dirty="0">
                <a:solidFill>
                  <a:srgbClr val="01447B"/>
                </a:solidFill>
              </a:rPr>
              <a:t>The “rules” naturally follow </a:t>
            </a:r>
            <a:r>
              <a:rPr lang="en-US" sz="2800" dirty="0"/>
              <a:t>– but rather than for basic compliance, they will have a deeper level of meaning and purpose.</a:t>
            </a:r>
          </a:p>
          <a:p>
            <a:pPr marL="0" indent="0">
              <a:buNone/>
            </a:pPr>
            <a:endParaRPr lang="en-US" dirty="0"/>
          </a:p>
          <a:p>
            <a:endParaRPr lang="en-US" dirty="0"/>
          </a:p>
        </p:txBody>
      </p:sp>
      <p:pic>
        <p:nvPicPr>
          <p:cNvPr id="5" name="Picture 2" descr="Elementary classroom rules High Resolution Stock Photography and Images -  Alamy">
            <a:extLst>
              <a:ext uri="{FF2B5EF4-FFF2-40B4-BE49-F238E27FC236}">
                <a16:creationId xmlns:a16="http://schemas.microsoft.com/office/drawing/2014/main" id="{A24A9058-DDC7-D6EE-1568-E39C016C79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21014437">
            <a:off x="1284846" y="776253"/>
            <a:ext cx="1855157" cy="2229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Pin on Teaching">
            <a:extLst>
              <a:ext uri="{FF2B5EF4-FFF2-40B4-BE49-F238E27FC236}">
                <a16:creationId xmlns:a16="http://schemas.microsoft.com/office/drawing/2014/main" id="{7518182B-D47B-2FD6-6ED8-D6FB5594BC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20892633">
            <a:off x="1332097" y="2580104"/>
            <a:ext cx="1780363" cy="2229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8" descr="Soriano, Fe / Classroom Rules &amp; Policies">
            <a:extLst>
              <a:ext uri="{FF2B5EF4-FFF2-40B4-BE49-F238E27FC236}">
                <a16:creationId xmlns:a16="http://schemas.microsoft.com/office/drawing/2014/main" id="{215F2921-C2E6-CF9D-B783-C7AAE158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27941">
            <a:off x="1607809" y="4355336"/>
            <a:ext cx="1699081" cy="2229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10" descr="Hadas has her rules. Look how neat her handwriting is! | Flickr">
            <a:extLst>
              <a:ext uri="{FF2B5EF4-FFF2-40B4-BE49-F238E27FC236}">
                <a16:creationId xmlns:a16="http://schemas.microsoft.com/office/drawing/2014/main" id="{6B10D367-9158-8D5B-AB17-E8A9A126C4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555497" y="4704096"/>
            <a:ext cx="5134556" cy="1950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37CEC4C-8A6C-B9B0-B253-453EA71E83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1889" y="2436329"/>
            <a:ext cx="1213661" cy="1109260"/>
          </a:xfrm>
          <a:prstGeom prst="rect">
            <a:avLst/>
          </a:prstGeom>
        </p:spPr>
      </p:pic>
    </p:spTree>
    <p:extLst>
      <p:ext uri="{BB962C8B-B14F-4D97-AF65-F5344CB8AC3E}">
        <p14:creationId xmlns:p14="http://schemas.microsoft.com/office/powerpoint/2010/main" val="2158474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Meta-Moment</a:t>
            </a:r>
          </a:p>
        </p:txBody>
      </p:sp>
      <p:pic>
        <p:nvPicPr>
          <p:cNvPr id="2" name="Picture 2" descr="Between stimulus and response, there is a space. In that space lies our power to choose our response. In that space lies our freedom and our growth. - Viktor Frankl">
            <a:extLst>
              <a:ext uri="{FF2B5EF4-FFF2-40B4-BE49-F238E27FC236}">
                <a16:creationId xmlns:a16="http://schemas.microsoft.com/office/drawing/2014/main" id="{77DD07F2-388D-1E94-35A1-48BE9330FB0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160462" y="1343025"/>
            <a:ext cx="9324976" cy="46624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612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2" name="Content Placeholder 2">
            <a:extLst>
              <a:ext uri="{FF2B5EF4-FFF2-40B4-BE49-F238E27FC236}">
                <a16:creationId xmlns:a16="http://schemas.microsoft.com/office/drawing/2014/main" id="{19CEB1FF-B601-3AD6-69BB-5279FB772722}"/>
              </a:ext>
            </a:extLst>
          </p:cNvPr>
          <p:cNvSpPr>
            <a:spLocks noGrp="1"/>
          </p:cNvSpPr>
          <p:nvPr>
            <p:ph idx="1"/>
          </p:nvPr>
        </p:nvSpPr>
        <p:spPr>
          <a:xfrm>
            <a:off x="2004048" y="1013221"/>
            <a:ext cx="8644902" cy="4351338"/>
          </a:xfrm>
        </p:spPr>
        <p:txBody>
          <a:bodyPr>
            <a:normAutofit/>
          </a:bodyPr>
          <a:lstStyle/>
          <a:p>
            <a:pPr marL="0" indent="0">
              <a:buNone/>
            </a:pPr>
            <a:r>
              <a:rPr lang="en-US" sz="2400" dirty="0"/>
              <a:t>The </a:t>
            </a:r>
            <a:r>
              <a:rPr lang="en-US" sz="2400" b="1" dirty="0"/>
              <a:t>Meta-Moment</a:t>
            </a:r>
            <a:r>
              <a:rPr lang="en-US" sz="2400" dirty="0"/>
              <a:t> consists of four steps:</a:t>
            </a:r>
            <a:br>
              <a:rPr lang="en-US" sz="2400" dirty="0"/>
            </a:br>
            <a:endParaRPr lang="en-US" sz="2400" dirty="0"/>
          </a:p>
          <a:p>
            <a:pPr lvl="1">
              <a:buFont typeface="Symbol" panose="05050102010706020507" pitchFamily="18" charset="2"/>
              <a:buChar char=""/>
            </a:pPr>
            <a:r>
              <a:rPr lang="en-US" sz="2100" b="1" dirty="0"/>
              <a:t>Sense</a:t>
            </a:r>
            <a:r>
              <a:rPr lang="en-US" sz="2100" dirty="0"/>
              <a:t> that something has happened or changed in your environment</a:t>
            </a:r>
            <a:br>
              <a:rPr lang="en-US" sz="2100" dirty="0"/>
            </a:br>
            <a:endParaRPr lang="en-US" sz="2100" dirty="0"/>
          </a:p>
          <a:p>
            <a:pPr lvl="1">
              <a:buFont typeface="Symbol" panose="05050102010706020507" pitchFamily="18" charset="2"/>
              <a:buChar char=""/>
            </a:pPr>
            <a:r>
              <a:rPr lang="en-US" sz="2100" b="1" dirty="0"/>
              <a:t>Pause</a:t>
            </a:r>
            <a:r>
              <a:rPr lang="en-US" sz="2100" dirty="0"/>
              <a:t> to de-escalate and avoid responding in an unhelpful manner</a:t>
            </a:r>
            <a:br>
              <a:rPr lang="en-US" sz="2100" dirty="0"/>
            </a:br>
            <a:endParaRPr lang="en-US" sz="2100" dirty="0"/>
          </a:p>
          <a:p>
            <a:pPr lvl="1">
              <a:buFont typeface="Symbol" panose="05050102010706020507" pitchFamily="18" charset="2"/>
              <a:buChar char=""/>
            </a:pPr>
            <a:r>
              <a:rPr lang="en-US" sz="2100" b="1" dirty="0"/>
              <a:t>See your </a:t>
            </a:r>
            <a:r>
              <a:rPr lang="en-US" sz="2100" b="1" i="1" dirty="0"/>
              <a:t>best self</a:t>
            </a:r>
            <a:r>
              <a:rPr lang="en-US" sz="2100" b="1" dirty="0"/>
              <a:t>, </a:t>
            </a:r>
            <a:r>
              <a:rPr lang="en-US" sz="2100" dirty="0"/>
              <a:t>or visualize a positive image of yourself</a:t>
            </a:r>
            <a:br>
              <a:rPr lang="en-US" sz="2100" dirty="0"/>
            </a:br>
            <a:endParaRPr lang="en-US" sz="2100" dirty="0"/>
          </a:p>
          <a:p>
            <a:pPr lvl="1">
              <a:buFont typeface="Symbol" panose="05050102010706020507" pitchFamily="18" charset="2"/>
              <a:buChar char=""/>
            </a:pPr>
            <a:r>
              <a:rPr lang="en-US" sz="2100" b="1" dirty="0"/>
              <a:t>Strategize and act</a:t>
            </a:r>
            <a:r>
              <a:rPr lang="en-US" sz="2100" dirty="0"/>
              <a:t> in a more helpful manner</a:t>
            </a:r>
          </a:p>
        </p:txBody>
      </p:sp>
      <p:grpSp>
        <p:nvGrpSpPr>
          <p:cNvPr id="5" name="Group 4">
            <a:extLst>
              <a:ext uri="{FF2B5EF4-FFF2-40B4-BE49-F238E27FC236}">
                <a16:creationId xmlns:a16="http://schemas.microsoft.com/office/drawing/2014/main" id="{1E9F0FB8-EA9A-65C6-E74B-4CECAC1879E5}"/>
              </a:ext>
            </a:extLst>
          </p:cNvPr>
          <p:cNvGrpSpPr/>
          <p:nvPr/>
        </p:nvGrpSpPr>
        <p:grpSpPr>
          <a:xfrm>
            <a:off x="2004048" y="4620559"/>
            <a:ext cx="8060606" cy="1997622"/>
            <a:chOff x="480048" y="4297177"/>
            <a:chExt cx="8060606" cy="1997622"/>
          </a:xfrm>
        </p:grpSpPr>
        <p:pic>
          <p:nvPicPr>
            <p:cNvPr id="6" name="Picture 5" descr="A cartoon of a piece of bread with a brain on it&#10;&#10;Description automatically generated">
              <a:extLst>
                <a:ext uri="{FF2B5EF4-FFF2-40B4-BE49-F238E27FC236}">
                  <a16:creationId xmlns:a16="http://schemas.microsoft.com/office/drawing/2014/main" id="{4166E5BA-83BC-91EB-37A2-04DD32634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48" y="4715987"/>
              <a:ext cx="1604718" cy="1411864"/>
            </a:xfrm>
            <a:prstGeom prst="rect">
              <a:avLst/>
            </a:prstGeom>
          </p:spPr>
        </p:pic>
        <p:pic>
          <p:nvPicPr>
            <p:cNvPr id="7" name="Picture 6" descr="A cartoon of a piece of bread holding a sign&#10;&#10;Description automatically generated">
              <a:extLst>
                <a:ext uri="{FF2B5EF4-FFF2-40B4-BE49-F238E27FC236}">
                  <a16:creationId xmlns:a16="http://schemas.microsoft.com/office/drawing/2014/main" id="{F78B52DC-122B-3BB3-F110-C2FAD1A73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573" y="4684324"/>
              <a:ext cx="1973156" cy="1443527"/>
            </a:xfrm>
            <a:prstGeom prst="rect">
              <a:avLst/>
            </a:prstGeom>
          </p:spPr>
        </p:pic>
        <p:pic>
          <p:nvPicPr>
            <p:cNvPr id="8" name="Picture 7" descr="Cartoon toast with arms and legs&#10;&#10;Description automatically generated">
              <a:extLst>
                <a:ext uri="{FF2B5EF4-FFF2-40B4-BE49-F238E27FC236}">
                  <a16:creationId xmlns:a16="http://schemas.microsoft.com/office/drawing/2014/main" id="{83F41C87-B316-9C18-718C-8F3B53546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351" y="4297177"/>
              <a:ext cx="1889681" cy="1830674"/>
            </a:xfrm>
            <a:prstGeom prst="rect">
              <a:avLst/>
            </a:prstGeom>
          </p:spPr>
        </p:pic>
        <p:pic>
          <p:nvPicPr>
            <p:cNvPr id="9" name="Picture 8" descr="A cartoon of a piece of bread holding a toolbox&#10;&#10;Description automatically generated">
              <a:extLst>
                <a:ext uri="{FF2B5EF4-FFF2-40B4-BE49-F238E27FC236}">
                  <a16:creationId xmlns:a16="http://schemas.microsoft.com/office/drawing/2014/main" id="{10DE622D-01ED-D9C0-2C45-A42B51D9D9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375" y="4684324"/>
              <a:ext cx="1603279" cy="1610475"/>
            </a:xfrm>
            <a:prstGeom prst="rect">
              <a:avLst/>
            </a:prstGeom>
          </p:spPr>
        </p:pic>
      </p:grpSp>
      <p:pic>
        <p:nvPicPr>
          <p:cNvPr id="10" name="Picture 9">
            <a:extLst>
              <a:ext uri="{FF2B5EF4-FFF2-40B4-BE49-F238E27FC236}">
                <a16:creationId xmlns:a16="http://schemas.microsoft.com/office/drawing/2014/main" id="{F643608B-0118-8EBB-E88C-954A09713B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5439" y="1662939"/>
            <a:ext cx="514422" cy="543001"/>
          </a:xfrm>
          <a:prstGeom prst="rect">
            <a:avLst/>
          </a:prstGeom>
        </p:spPr>
      </p:pic>
      <p:pic>
        <p:nvPicPr>
          <p:cNvPr id="11" name="Picture 10">
            <a:extLst>
              <a:ext uri="{FF2B5EF4-FFF2-40B4-BE49-F238E27FC236}">
                <a16:creationId xmlns:a16="http://schemas.microsoft.com/office/drawing/2014/main" id="{93038610-F29D-49C6-6FFB-8861B81C50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0202" y="2286890"/>
            <a:ext cx="523948" cy="571580"/>
          </a:xfrm>
          <a:prstGeom prst="rect">
            <a:avLst/>
          </a:prstGeom>
        </p:spPr>
      </p:pic>
      <p:pic>
        <p:nvPicPr>
          <p:cNvPr id="12" name="Picture 11">
            <a:extLst>
              <a:ext uri="{FF2B5EF4-FFF2-40B4-BE49-F238E27FC236}">
                <a16:creationId xmlns:a16="http://schemas.microsoft.com/office/drawing/2014/main" id="{CBEBC719-CACD-CE01-7AA0-3465C8ADEA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5391" y="2929897"/>
            <a:ext cx="514422" cy="552527"/>
          </a:xfrm>
          <a:prstGeom prst="rect">
            <a:avLst/>
          </a:prstGeom>
        </p:spPr>
      </p:pic>
      <p:pic>
        <p:nvPicPr>
          <p:cNvPr id="13" name="Picture 12">
            <a:extLst>
              <a:ext uri="{FF2B5EF4-FFF2-40B4-BE49-F238E27FC236}">
                <a16:creationId xmlns:a16="http://schemas.microsoft.com/office/drawing/2014/main" id="{5BD8D4FA-C482-5B50-F585-38C965B295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5439" y="3564467"/>
            <a:ext cx="514422" cy="562053"/>
          </a:xfrm>
          <a:prstGeom prst="rect">
            <a:avLst/>
          </a:prstGeom>
        </p:spPr>
      </p:pic>
      <p:sp>
        <p:nvSpPr>
          <p:cNvPr id="14" name="TextBox 13">
            <a:extLst>
              <a:ext uri="{FF2B5EF4-FFF2-40B4-BE49-F238E27FC236}">
                <a16:creationId xmlns:a16="http://schemas.microsoft.com/office/drawing/2014/main" id="{61B6FE3F-CC94-DE78-98A0-566D06CE3EE3}"/>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Meta-Moment</a:t>
            </a:r>
          </a:p>
        </p:txBody>
      </p:sp>
    </p:spTree>
    <p:extLst>
      <p:ext uri="{BB962C8B-B14F-4D97-AF65-F5344CB8AC3E}">
        <p14:creationId xmlns:p14="http://schemas.microsoft.com/office/powerpoint/2010/main" val="64331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EPS Strategic Plan</a:t>
            </a:r>
          </a:p>
        </p:txBody>
      </p:sp>
      <p:pic>
        <p:nvPicPr>
          <p:cNvPr id="2" name="Content Placeholder 5">
            <a:extLst>
              <a:ext uri="{FF2B5EF4-FFF2-40B4-BE49-F238E27FC236}">
                <a16:creationId xmlns:a16="http://schemas.microsoft.com/office/drawing/2014/main" id="{22310659-418A-8B0C-F185-D9EE88C1D1E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47178" y="1097281"/>
            <a:ext cx="6645717" cy="5154983"/>
          </a:xfrm>
          <a:prstGeom prst="rect">
            <a:avLst/>
          </a:prstGeom>
        </p:spPr>
      </p:pic>
      <p:sp>
        <p:nvSpPr>
          <p:cNvPr id="5" name="Rectangle 4">
            <a:extLst>
              <a:ext uri="{FF2B5EF4-FFF2-40B4-BE49-F238E27FC236}">
                <a16:creationId xmlns:a16="http://schemas.microsoft.com/office/drawing/2014/main" id="{E96CDCDD-9BF1-C1B9-AD7E-037429867001}"/>
              </a:ext>
            </a:extLst>
          </p:cNvPr>
          <p:cNvSpPr/>
          <p:nvPr/>
        </p:nvSpPr>
        <p:spPr>
          <a:xfrm>
            <a:off x="1491076" y="5062071"/>
            <a:ext cx="8635748" cy="1043456"/>
          </a:xfrm>
          <a:prstGeom prst="rect">
            <a:avLst/>
          </a:prstGeom>
          <a:noFill/>
          <a:ln w="76200">
            <a:solidFill>
              <a:srgbClr val="F9D2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B63C518-A659-CF36-8C74-9B95D452E7AF}"/>
                  </a:ext>
                </a:extLst>
              </p14:cNvPr>
              <p14:cNvContentPartPr/>
              <p14:nvPr/>
            </p14:nvContentPartPr>
            <p14:xfrm>
              <a:off x="2365681" y="3796561"/>
              <a:ext cx="45719" cy="45719"/>
            </p14:xfrm>
          </p:contentPart>
        </mc:Choice>
        <mc:Fallback xmlns="">
          <p:pic>
            <p:nvPicPr>
              <p:cNvPr id="6" name="Ink 5">
                <a:extLst>
                  <a:ext uri="{FF2B5EF4-FFF2-40B4-BE49-F238E27FC236}">
                    <a16:creationId xmlns:a16="http://schemas.microsoft.com/office/drawing/2014/main" id="{7B63C518-A659-CF36-8C74-9B95D452E7AF}"/>
                  </a:ext>
                </a:extLst>
              </p:cNvPr>
              <p:cNvPicPr/>
              <p:nvPr/>
            </p:nvPicPr>
            <p:blipFill>
              <a:blip r:embed="rId6"/>
              <a:stretch>
                <a:fillRect/>
              </a:stretch>
            </p:blipFill>
            <p:spPr>
              <a:xfrm>
                <a:off x="1176987" y="2607867"/>
                <a:ext cx="2423107" cy="2423107"/>
              </a:xfrm>
              <a:prstGeom prst="rect">
                <a:avLst/>
              </a:prstGeom>
            </p:spPr>
          </p:pic>
        </mc:Fallback>
      </mc:AlternateContent>
    </p:spTree>
    <p:extLst>
      <p:ext uri="{BB962C8B-B14F-4D97-AF65-F5344CB8AC3E}">
        <p14:creationId xmlns:p14="http://schemas.microsoft.com/office/powerpoint/2010/main" val="496904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Skill-Building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Considerations</a:t>
            </a:r>
          </a:p>
        </p:txBody>
      </p:sp>
      <p:pic>
        <p:nvPicPr>
          <p:cNvPr id="2" name="Picture 2" descr="Hey, Blue! The Batter Is Out of the Box - Little League">
            <a:extLst>
              <a:ext uri="{FF2B5EF4-FFF2-40B4-BE49-F238E27FC236}">
                <a16:creationId xmlns:a16="http://schemas.microsoft.com/office/drawing/2014/main" id="{0CEC59E3-44E4-7736-723D-600F4956F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12" y="1003237"/>
            <a:ext cx="4394579" cy="2452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aseball player swinging a bat&#10;&#10;Description automatically generated with medium confidence">
            <a:extLst>
              <a:ext uri="{FF2B5EF4-FFF2-40B4-BE49-F238E27FC236}">
                <a16:creationId xmlns:a16="http://schemas.microsoft.com/office/drawing/2014/main" id="{78B0FB64-4EEF-0BBA-9477-1807B2040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11" y="3628535"/>
            <a:ext cx="4394578" cy="2809783"/>
          </a:xfrm>
          <a:prstGeom prst="rect">
            <a:avLst/>
          </a:prstGeom>
        </p:spPr>
      </p:pic>
      <p:sp>
        <p:nvSpPr>
          <p:cNvPr id="17" name="TextBox 16">
            <a:extLst>
              <a:ext uri="{FF2B5EF4-FFF2-40B4-BE49-F238E27FC236}">
                <a16:creationId xmlns:a16="http://schemas.microsoft.com/office/drawing/2014/main" id="{D51E61EE-42CD-C73C-7D5C-68DCD93D177A}"/>
              </a:ext>
            </a:extLst>
          </p:cNvPr>
          <p:cNvSpPr txBox="1"/>
          <p:nvPr/>
        </p:nvSpPr>
        <p:spPr>
          <a:xfrm>
            <a:off x="5810648" y="1247774"/>
            <a:ext cx="4655976" cy="3785652"/>
          </a:xfrm>
          <a:prstGeom prst="rect">
            <a:avLst/>
          </a:prstGeom>
          <a:noFill/>
        </p:spPr>
        <p:txBody>
          <a:bodyPr wrap="square">
            <a:spAutoFit/>
          </a:bodyPr>
          <a:lstStyle/>
          <a:p>
            <a:r>
              <a:rPr lang="en-US" sz="2400" dirty="0">
                <a:solidFill>
                  <a:srgbClr val="000000"/>
                </a:solidFill>
                <a:latin typeface="Calibri" panose="020F0502020204030204"/>
              </a:rPr>
              <a:t>Major League hitters have about </a:t>
            </a:r>
            <a:r>
              <a:rPr lang="en-US" sz="2400" b="1" dirty="0">
                <a:solidFill>
                  <a:srgbClr val="ED4D09"/>
                </a:solidFill>
                <a:latin typeface="Calibri" panose="020F0502020204030204"/>
              </a:rPr>
              <a:t>0.40</a:t>
            </a:r>
            <a:r>
              <a:rPr lang="en-US" sz="2400" dirty="0">
                <a:solidFill>
                  <a:srgbClr val="000000"/>
                </a:solidFill>
                <a:latin typeface="Calibri" panose="020F0502020204030204"/>
              </a:rPr>
              <a:t> seconds reaction time to:</a:t>
            </a:r>
            <a:br>
              <a:rPr lang="en-US" sz="2400" dirty="0">
                <a:solidFill>
                  <a:srgbClr val="000000"/>
                </a:solidFill>
                <a:latin typeface="Calibri" panose="020F0502020204030204"/>
              </a:rPr>
            </a:br>
            <a:endParaRPr lang="en-US" sz="2400" dirty="0">
              <a:solidFill>
                <a:srgbClr val="000000"/>
              </a:solidFill>
              <a:latin typeface="Calibri" panose="020F0502020204030204"/>
            </a:endParaRPr>
          </a:p>
          <a:p>
            <a:pPr marL="285750" indent="-285750">
              <a:buFont typeface="Arial" panose="020B0604020202020204" pitchFamily="34" charset="0"/>
              <a:buChar char="•"/>
            </a:pPr>
            <a:r>
              <a:rPr lang="en-US" sz="2400" dirty="0">
                <a:solidFill>
                  <a:srgbClr val="000000"/>
                </a:solidFill>
                <a:latin typeface="Calibri" panose="020F0502020204030204"/>
              </a:rPr>
              <a:t>determine the type of pitch</a:t>
            </a:r>
          </a:p>
          <a:p>
            <a:pPr marL="285750" indent="-285750">
              <a:buFont typeface="Arial" panose="020B0604020202020204" pitchFamily="34" charset="0"/>
              <a:buChar char="•"/>
            </a:pPr>
            <a:r>
              <a:rPr lang="en-US" sz="2400" dirty="0">
                <a:solidFill>
                  <a:srgbClr val="000000"/>
                </a:solidFill>
                <a:latin typeface="Calibri" panose="020F0502020204030204"/>
              </a:rPr>
              <a:t>determine if it's a strike or a ball</a:t>
            </a:r>
          </a:p>
          <a:p>
            <a:pPr marL="285750" indent="-285750">
              <a:buFont typeface="Arial" panose="020B0604020202020204" pitchFamily="34" charset="0"/>
              <a:buChar char="•"/>
            </a:pPr>
            <a:r>
              <a:rPr lang="en-US" sz="2400" dirty="0">
                <a:solidFill>
                  <a:srgbClr val="000000"/>
                </a:solidFill>
                <a:latin typeface="Calibri" panose="020F0502020204030204"/>
              </a:rPr>
              <a:t>determine the speed of the pitched ball</a:t>
            </a:r>
          </a:p>
          <a:p>
            <a:pPr marL="285750" indent="-285750">
              <a:buFont typeface="Arial" panose="020B0604020202020204" pitchFamily="34" charset="0"/>
              <a:buChar char="•"/>
            </a:pPr>
            <a:r>
              <a:rPr lang="en-US" sz="2400" dirty="0">
                <a:solidFill>
                  <a:srgbClr val="000000"/>
                </a:solidFill>
                <a:latin typeface="Calibri" panose="020F0502020204030204"/>
              </a:rPr>
              <a:t>finish the stride and get their foot down</a:t>
            </a:r>
          </a:p>
          <a:p>
            <a:pPr marL="285750" indent="-285750">
              <a:buFont typeface="Arial" panose="020B0604020202020204" pitchFamily="34" charset="0"/>
              <a:buChar char="•"/>
            </a:pPr>
            <a:r>
              <a:rPr lang="en-US" sz="2400" dirty="0">
                <a:solidFill>
                  <a:srgbClr val="000000"/>
                </a:solidFill>
                <a:latin typeface="Calibri" panose="020F0502020204030204"/>
              </a:rPr>
              <a:t>get the bat to the ball</a:t>
            </a:r>
          </a:p>
        </p:txBody>
      </p:sp>
      <p:pic>
        <p:nvPicPr>
          <p:cNvPr id="18" name="Picture 17" descr="A rocket in the sky&#10;&#10;Description automatically generated with low confidence">
            <a:extLst>
              <a:ext uri="{FF2B5EF4-FFF2-40B4-BE49-F238E27FC236}">
                <a16:creationId xmlns:a16="http://schemas.microsoft.com/office/drawing/2014/main" id="{5A9126D8-253A-8DDB-4230-73C24AE1C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4743">
            <a:off x="4451752" y="1719990"/>
            <a:ext cx="476190" cy="2991514"/>
          </a:xfrm>
          <a:prstGeom prst="rect">
            <a:avLst/>
          </a:prstGeom>
          <a:ln>
            <a:noFill/>
          </a:ln>
          <a:effectLst>
            <a:outerShdw blurRad="190500" algn="tl" rotWithShape="0">
              <a:srgbClr val="000000">
                <a:alpha val="70000"/>
              </a:srgbClr>
            </a:outerShdw>
          </a:effectLst>
        </p:spPr>
      </p:pic>
      <p:grpSp>
        <p:nvGrpSpPr>
          <p:cNvPr id="19" name="Group 18">
            <a:extLst>
              <a:ext uri="{FF2B5EF4-FFF2-40B4-BE49-F238E27FC236}">
                <a16:creationId xmlns:a16="http://schemas.microsoft.com/office/drawing/2014/main" id="{3AA66C7E-A304-3B64-60EB-E403DA8B49E0}"/>
              </a:ext>
            </a:extLst>
          </p:cNvPr>
          <p:cNvGrpSpPr/>
          <p:nvPr/>
        </p:nvGrpSpPr>
        <p:grpSpPr>
          <a:xfrm>
            <a:off x="6096000" y="5102055"/>
            <a:ext cx="4441372" cy="1492898"/>
            <a:chOff x="4465622" y="4765228"/>
            <a:chExt cx="4441372" cy="1492898"/>
          </a:xfrm>
        </p:grpSpPr>
        <p:sp>
          <p:nvSpPr>
            <p:cNvPr id="20" name="Explosion: 14 Points 19">
              <a:extLst>
                <a:ext uri="{FF2B5EF4-FFF2-40B4-BE49-F238E27FC236}">
                  <a16:creationId xmlns:a16="http://schemas.microsoft.com/office/drawing/2014/main" id="{5F1B4FD5-B9C7-72AA-1748-19AE28C94F2B}"/>
                </a:ext>
              </a:extLst>
            </p:cNvPr>
            <p:cNvSpPr/>
            <p:nvPr/>
          </p:nvSpPr>
          <p:spPr>
            <a:xfrm>
              <a:off x="4465622" y="4765228"/>
              <a:ext cx="4441372" cy="1492898"/>
            </a:xfrm>
            <a:prstGeom prst="irregularSeal2">
              <a:avLst/>
            </a:prstGeom>
            <a:noFill/>
            <a:ln>
              <a:solidFill>
                <a:srgbClr val="EE4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TextBox 20">
              <a:extLst>
                <a:ext uri="{FF2B5EF4-FFF2-40B4-BE49-F238E27FC236}">
                  <a16:creationId xmlns:a16="http://schemas.microsoft.com/office/drawing/2014/main" id="{E84C836A-CE9F-CC61-80AE-60DABF8D250C}"/>
                </a:ext>
              </a:extLst>
            </p:cNvPr>
            <p:cNvSpPr txBox="1"/>
            <p:nvPr/>
          </p:nvSpPr>
          <p:spPr>
            <a:xfrm rot="21098208">
              <a:off x="5163265" y="5352224"/>
              <a:ext cx="2734788" cy="400110"/>
            </a:xfrm>
            <a:prstGeom prst="rect">
              <a:avLst/>
            </a:prstGeom>
            <a:noFill/>
          </p:spPr>
          <p:txBody>
            <a:bodyPr wrap="none" rtlCol="0">
              <a:spAutoFit/>
            </a:bodyPr>
            <a:lstStyle/>
            <a:p>
              <a:r>
                <a:rPr lang="en-US" sz="2000" i="1" dirty="0">
                  <a:solidFill>
                    <a:prstClr val="black"/>
                  </a:solidFill>
                  <a:latin typeface="Calibri" panose="020F0502020204030204"/>
                </a:rPr>
                <a:t>Must become automatic</a:t>
              </a:r>
            </a:p>
          </p:txBody>
        </p:sp>
      </p:grpSp>
    </p:spTree>
    <p:extLst>
      <p:ext uri="{BB962C8B-B14F-4D97-AF65-F5344CB8AC3E}">
        <p14:creationId xmlns:p14="http://schemas.microsoft.com/office/powerpoint/2010/main" val="172901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Skill-Building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Considerations</a:t>
            </a:r>
          </a:p>
        </p:txBody>
      </p:sp>
      <p:sp>
        <p:nvSpPr>
          <p:cNvPr id="12" name="TextBox 11">
            <a:extLst>
              <a:ext uri="{FF2B5EF4-FFF2-40B4-BE49-F238E27FC236}">
                <a16:creationId xmlns:a16="http://schemas.microsoft.com/office/drawing/2014/main" id="{5B12F31E-7E2F-48C1-B754-9F4CC9C9FEAF}"/>
              </a:ext>
            </a:extLst>
          </p:cNvPr>
          <p:cNvSpPr txBox="1"/>
          <p:nvPr/>
        </p:nvSpPr>
        <p:spPr>
          <a:xfrm>
            <a:off x="5311028" y="1424057"/>
            <a:ext cx="6057967" cy="1200329"/>
          </a:xfrm>
          <a:prstGeom prst="rect">
            <a:avLst/>
          </a:prstGeom>
          <a:noFill/>
        </p:spPr>
        <p:txBody>
          <a:bodyPr wrap="square">
            <a:spAutoFit/>
          </a:bodyPr>
          <a:lstStyle/>
          <a:p>
            <a:r>
              <a:rPr lang="en-US" sz="2400" dirty="0">
                <a:solidFill>
                  <a:srgbClr val="000000"/>
                </a:solidFill>
                <a:latin typeface="Calibri" panose="020F0502020204030204"/>
              </a:rPr>
              <a:t>If a batter fails to get on base </a:t>
            </a:r>
            <a:r>
              <a:rPr lang="en-US" sz="2400" b="1" dirty="0">
                <a:solidFill>
                  <a:srgbClr val="EE4A03"/>
                </a:solidFill>
                <a:latin typeface="Calibri" panose="020F0502020204030204"/>
              </a:rPr>
              <a:t>7 out of 10 times</a:t>
            </a:r>
            <a:r>
              <a:rPr lang="en-US" sz="2400" dirty="0">
                <a:solidFill>
                  <a:srgbClr val="000000"/>
                </a:solidFill>
                <a:latin typeface="Calibri" panose="020F0502020204030204"/>
              </a:rPr>
              <a:t>, he’s considered to be phenomenal! </a:t>
            </a:r>
            <a:br>
              <a:rPr lang="en-US" sz="2400" dirty="0">
                <a:solidFill>
                  <a:srgbClr val="000000"/>
                </a:solidFill>
                <a:latin typeface="Calibri" panose="020F0502020204030204"/>
              </a:rPr>
            </a:br>
            <a:r>
              <a:rPr lang="en-US" sz="2400" dirty="0">
                <a:solidFill>
                  <a:srgbClr val="000000"/>
                </a:solidFill>
                <a:latin typeface="Calibri" panose="020F0502020204030204"/>
              </a:rPr>
              <a:t>(that’s a batting average of .300)</a:t>
            </a:r>
          </a:p>
        </p:txBody>
      </p:sp>
      <p:pic>
        <p:nvPicPr>
          <p:cNvPr id="2052" name="Picture 4" descr="Blue Jays knock off Yankees in 10th inning | CTV News">
            <a:extLst>
              <a:ext uri="{FF2B5EF4-FFF2-40B4-BE49-F238E27FC236}">
                <a16:creationId xmlns:a16="http://schemas.microsoft.com/office/drawing/2014/main" id="{EAA3CD38-8738-43F8-83AA-85D593CC5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09" y="962543"/>
            <a:ext cx="4394578" cy="24664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F75CAE-4DCA-4FE8-89F6-A2DA2D8EF46D}"/>
              </a:ext>
            </a:extLst>
          </p:cNvPr>
          <p:cNvPicPr>
            <a:picLocks noChangeAspect="1"/>
          </p:cNvPicPr>
          <p:nvPr/>
        </p:nvPicPr>
        <p:blipFill rotWithShape="1">
          <a:blip r:embed="rId5">
            <a:extLst>
              <a:ext uri="{28A0092B-C50C-407E-A947-70E740481C1C}">
                <a14:useLocalDpi xmlns:a14="http://schemas.microsoft.com/office/drawing/2010/main" val="0"/>
              </a:ext>
            </a:extLst>
          </a:blip>
          <a:srcRect l="-213"/>
          <a:stretch/>
        </p:blipFill>
        <p:spPr>
          <a:xfrm>
            <a:off x="580409" y="3639793"/>
            <a:ext cx="4385242" cy="2817850"/>
          </a:xfrm>
          <a:prstGeom prst="rect">
            <a:avLst/>
          </a:prstGeom>
        </p:spPr>
      </p:pic>
      <p:sp>
        <p:nvSpPr>
          <p:cNvPr id="18" name="TextBox 17">
            <a:extLst>
              <a:ext uri="{FF2B5EF4-FFF2-40B4-BE49-F238E27FC236}">
                <a16:creationId xmlns:a16="http://schemas.microsoft.com/office/drawing/2014/main" id="{56E1C9FB-9CEB-4B0B-8883-4BFA66960C96}"/>
              </a:ext>
            </a:extLst>
          </p:cNvPr>
          <p:cNvSpPr txBox="1"/>
          <p:nvPr/>
        </p:nvSpPr>
        <p:spPr>
          <a:xfrm>
            <a:off x="5713708" y="4648476"/>
            <a:ext cx="5252606" cy="1200329"/>
          </a:xfrm>
          <a:prstGeom prst="rect">
            <a:avLst/>
          </a:prstGeom>
          <a:noFill/>
        </p:spPr>
        <p:txBody>
          <a:bodyPr wrap="square">
            <a:spAutoFit/>
          </a:bodyPr>
          <a:lstStyle/>
          <a:p>
            <a:r>
              <a:rPr lang="en-US" sz="2400" dirty="0">
                <a:solidFill>
                  <a:srgbClr val="000000"/>
                </a:solidFill>
                <a:latin typeface="Calibri" panose="020F0502020204030204"/>
              </a:rPr>
              <a:t>If a person is successful </a:t>
            </a:r>
            <a:r>
              <a:rPr lang="en-US" sz="2400" b="1" dirty="0">
                <a:solidFill>
                  <a:srgbClr val="EE4A03"/>
                </a:solidFill>
                <a:latin typeface="Calibri" panose="020F0502020204030204"/>
              </a:rPr>
              <a:t>97%</a:t>
            </a:r>
            <a:r>
              <a:rPr lang="en-US" sz="2400" dirty="0">
                <a:solidFill>
                  <a:srgbClr val="000000"/>
                </a:solidFill>
                <a:latin typeface="Calibri" panose="020F0502020204030204"/>
              </a:rPr>
              <a:t> of the time at crossing the street, that would be considered a horrible rate!  </a:t>
            </a:r>
          </a:p>
        </p:txBody>
      </p:sp>
      <p:pic>
        <p:nvPicPr>
          <p:cNvPr id="2054" name="Picture 6" descr="😉 Winking Face Emoji — Dictionary of Emoji, Copy &amp; Paste">
            <a:extLst>
              <a:ext uri="{FF2B5EF4-FFF2-40B4-BE49-F238E27FC236}">
                <a16:creationId xmlns:a16="http://schemas.microsoft.com/office/drawing/2014/main" id="{889520A2-15EE-4BAB-B850-89F043DDB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5259" y="5459307"/>
            <a:ext cx="279917" cy="2799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1AE571E-E481-4942-86B0-91AEE8518669}"/>
              </a:ext>
            </a:extLst>
          </p:cNvPr>
          <p:cNvGrpSpPr/>
          <p:nvPr/>
        </p:nvGrpSpPr>
        <p:grpSpPr>
          <a:xfrm>
            <a:off x="5902317" y="2853898"/>
            <a:ext cx="4875387" cy="1562073"/>
            <a:chOff x="4718956" y="3106395"/>
            <a:chExt cx="3984171" cy="1278294"/>
          </a:xfrm>
        </p:grpSpPr>
        <p:sp>
          <p:nvSpPr>
            <p:cNvPr id="5" name="TextBox 4">
              <a:extLst>
                <a:ext uri="{FF2B5EF4-FFF2-40B4-BE49-F238E27FC236}">
                  <a16:creationId xmlns:a16="http://schemas.microsoft.com/office/drawing/2014/main" id="{A39CE2FA-8635-4D0E-AE6A-67A901D971E4}"/>
                </a:ext>
              </a:extLst>
            </p:cNvPr>
            <p:cNvSpPr txBox="1"/>
            <p:nvPr/>
          </p:nvSpPr>
          <p:spPr>
            <a:xfrm>
              <a:off x="4929556" y="3320318"/>
              <a:ext cx="3562969" cy="906708"/>
            </a:xfrm>
            <a:prstGeom prst="rect">
              <a:avLst/>
            </a:prstGeom>
            <a:noFill/>
          </p:spPr>
          <p:txBody>
            <a:bodyPr wrap="square" rtlCol="0">
              <a:spAutoFit/>
            </a:bodyPr>
            <a:lstStyle/>
            <a:p>
              <a:pPr algn="ctr"/>
              <a:r>
                <a:rPr lang="en-US" sz="2200" dirty="0">
                  <a:solidFill>
                    <a:prstClr val="black"/>
                  </a:solidFill>
                  <a:latin typeface="Calibri" panose="020F0502020204030204"/>
                </a:rPr>
                <a:t>Perhaps we should evaluate our starting RULER success somewhere in between?</a:t>
              </a:r>
            </a:p>
          </p:txBody>
        </p:sp>
        <p:sp>
          <p:nvSpPr>
            <p:cNvPr id="7" name="Oval 6">
              <a:extLst>
                <a:ext uri="{FF2B5EF4-FFF2-40B4-BE49-F238E27FC236}">
                  <a16:creationId xmlns:a16="http://schemas.microsoft.com/office/drawing/2014/main" id="{8A9EF126-C2C0-45A6-A316-B1D0B9CF133B}"/>
                </a:ext>
              </a:extLst>
            </p:cNvPr>
            <p:cNvSpPr/>
            <p:nvPr/>
          </p:nvSpPr>
          <p:spPr>
            <a:xfrm>
              <a:off x="4718956" y="3106395"/>
              <a:ext cx="3984171" cy="1278294"/>
            </a:xfrm>
            <a:prstGeom prst="ellipse">
              <a:avLst/>
            </a:prstGeom>
            <a:noFill/>
            <a:ln w="38100">
              <a:solidFill>
                <a:srgbClr val="EE4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Tree>
    <p:extLst>
      <p:ext uri="{BB962C8B-B14F-4D97-AF65-F5344CB8AC3E}">
        <p14:creationId xmlns:p14="http://schemas.microsoft.com/office/powerpoint/2010/main" val="31648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2" name="TextBox 1">
            <a:extLst>
              <a:ext uri="{FF2B5EF4-FFF2-40B4-BE49-F238E27FC236}">
                <a16:creationId xmlns:a16="http://schemas.microsoft.com/office/drawing/2014/main" id="{04DEA418-7DAF-20B1-79C6-3FDD74194175}"/>
              </a:ext>
            </a:extLst>
          </p:cNvPr>
          <p:cNvSpPr txBox="1"/>
          <p:nvPr/>
        </p:nvSpPr>
        <p:spPr>
          <a:xfrm>
            <a:off x="3810000" y="6314292"/>
            <a:ext cx="4572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https://youtu.be/L12b5JoRT6I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Online Media 1" title="How a parent used the Meta-Moment to calm down | GreatSchools">
            <a:hlinkClick r:id="" action="ppaction://media"/>
            <a:extLst>
              <a:ext uri="{FF2B5EF4-FFF2-40B4-BE49-F238E27FC236}">
                <a16:creationId xmlns:a16="http://schemas.microsoft.com/office/drawing/2014/main" id="{DB4A0433-E4FE-9529-369F-3E13E1EE6342}"/>
              </a:ext>
            </a:extLst>
          </p:cNvPr>
          <p:cNvPicPr>
            <a:picLocks noRot="1" noChangeAspect="1"/>
          </p:cNvPicPr>
          <p:nvPr>
            <a:videoFile r:link="rId1"/>
          </p:nvPr>
        </p:nvPicPr>
        <p:blipFill>
          <a:blip r:embed="rId6"/>
          <a:stretch>
            <a:fillRect/>
          </a:stretch>
        </p:blipFill>
        <p:spPr>
          <a:xfrm>
            <a:off x="1190625" y="842764"/>
            <a:ext cx="9497895" cy="5366311"/>
          </a:xfrm>
          <a:prstGeom prst="rect">
            <a:avLst/>
          </a:prstGeom>
        </p:spPr>
      </p:pic>
      <p:sp>
        <p:nvSpPr>
          <p:cNvPr id="6" name="TextBox 5">
            <a:extLst>
              <a:ext uri="{FF2B5EF4-FFF2-40B4-BE49-F238E27FC236}">
                <a16:creationId xmlns:a16="http://schemas.microsoft.com/office/drawing/2014/main" id="{9B815AF3-B447-5903-167A-40D7C852B27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A Meta-Moment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Story</a:t>
            </a:r>
          </a:p>
        </p:txBody>
      </p:sp>
    </p:spTree>
    <p:extLst>
      <p:ext uri="{BB962C8B-B14F-4D97-AF65-F5344CB8AC3E}">
        <p14:creationId xmlns:p14="http://schemas.microsoft.com/office/powerpoint/2010/main" val="38543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The Blueprint</a:t>
            </a:r>
          </a:p>
        </p:txBody>
      </p:sp>
      <p:sp>
        <p:nvSpPr>
          <p:cNvPr id="2" name="Content Placeholder 2">
            <a:extLst>
              <a:ext uri="{FF2B5EF4-FFF2-40B4-BE49-F238E27FC236}">
                <a16:creationId xmlns:a16="http://schemas.microsoft.com/office/drawing/2014/main" id="{003D3403-2EA1-D6B1-333F-E8DD0E311859}"/>
              </a:ext>
            </a:extLst>
          </p:cNvPr>
          <p:cNvSpPr>
            <a:spLocks noGrp="1"/>
          </p:cNvSpPr>
          <p:nvPr>
            <p:ph idx="1"/>
          </p:nvPr>
        </p:nvSpPr>
        <p:spPr>
          <a:xfrm>
            <a:off x="1423987" y="778458"/>
            <a:ext cx="9344025" cy="3774491"/>
          </a:xfrm>
        </p:spPr>
        <p:txBody>
          <a:bodyPr>
            <a:normAutofit fontScale="70000" lnSpcReduction="20000"/>
          </a:bodyPr>
          <a:lstStyle/>
          <a:p>
            <a:pPr marL="0" indent="0">
              <a:lnSpc>
                <a:spcPct val="120000"/>
              </a:lnSpc>
              <a:buNone/>
            </a:pPr>
            <a:r>
              <a:rPr lang="en-US" sz="3400" dirty="0">
                <a:solidFill>
                  <a:srgbClr val="113363"/>
                </a:solidFill>
              </a:rPr>
              <a:t>We can tap into the restorative potential of conflict by using the fourth RULER tool: the </a:t>
            </a:r>
            <a:r>
              <a:rPr lang="en-US" sz="3400" b="1" dirty="0">
                <a:solidFill>
                  <a:srgbClr val="113363"/>
                </a:solidFill>
              </a:rPr>
              <a:t>Blueprint</a:t>
            </a:r>
            <a:r>
              <a:rPr lang="en-US" sz="3400" dirty="0">
                <a:solidFill>
                  <a:srgbClr val="113363"/>
                </a:solidFill>
              </a:rPr>
              <a:t>.</a:t>
            </a:r>
          </a:p>
          <a:p>
            <a:pPr>
              <a:lnSpc>
                <a:spcPct val="120000"/>
              </a:lnSpc>
            </a:pPr>
            <a:r>
              <a:rPr lang="en-US" sz="3400" dirty="0">
                <a:solidFill>
                  <a:srgbClr val="113363"/>
                </a:solidFill>
              </a:rPr>
              <a:t>The Blueprint as a tool for </a:t>
            </a:r>
            <a:r>
              <a:rPr lang="en-US" sz="3400" b="1" dirty="0">
                <a:solidFill>
                  <a:srgbClr val="D9531E"/>
                </a:solidFill>
              </a:rPr>
              <a:t>reflecting on conflict </a:t>
            </a:r>
            <a:r>
              <a:rPr lang="en-US" sz="3400" dirty="0">
                <a:solidFill>
                  <a:srgbClr val="113363"/>
                </a:solidFill>
              </a:rPr>
              <a:t>and guiding conferences to resolve conflict and help to restore communities</a:t>
            </a:r>
          </a:p>
          <a:p>
            <a:pPr>
              <a:lnSpc>
                <a:spcPct val="120000"/>
              </a:lnSpc>
            </a:pPr>
            <a:r>
              <a:rPr lang="en-US" sz="3400" dirty="0">
                <a:solidFill>
                  <a:srgbClr val="113363"/>
                </a:solidFill>
              </a:rPr>
              <a:t>Through answering questions about the conflict, we learn to </a:t>
            </a:r>
            <a:r>
              <a:rPr lang="en-US" sz="3400" b="1" dirty="0">
                <a:solidFill>
                  <a:srgbClr val="D9531E"/>
                </a:solidFill>
              </a:rPr>
              <a:t>empathize</a:t>
            </a:r>
            <a:r>
              <a:rPr lang="en-US" sz="3400" dirty="0">
                <a:solidFill>
                  <a:srgbClr val="F57F03"/>
                </a:solidFill>
              </a:rPr>
              <a:t> </a:t>
            </a:r>
            <a:r>
              <a:rPr lang="en-US" sz="3400" dirty="0">
                <a:solidFill>
                  <a:srgbClr val="113363"/>
                </a:solidFill>
              </a:rPr>
              <a:t>and consider the situation from the other person’s </a:t>
            </a:r>
            <a:r>
              <a:rPr lang="en-US" sz="3400" b="1" dirty="0">
                <a:solidFill>
                  <a:srgbClr val="D9531E"/>
                </a:solidFill>
              </a:rPr>
              <a:t>perspective</a:t>
            </a:r>
            <a:r>
              <a:rPr lang="en-US" sz="3400" dirty="0">
                <a:solidFill>
                  <a:srgbClr val="113363"/>
                </a:solidFill>
              </a:rPr>
              <a:t>.</a:t>
            </a:r>
          </a:p>
          <a:p>
            <a:pPr>
              <a:lnSpc>
                <a:spcPct val="120000"/>
              </a:lnSpc>
            </a:pPr>
            <a:r>
              <a:rPr lang="en-US" sz="3400" dirty="0">
                <a:solidFill>
                  <a:srgbClr val="113363"/>
                </a:solidFill>
              </a:rPr>
              <a:t>The benefits of empathy and strategies for cultivating empathy, including </a:t>
            </a:r>
            <a:r>
              <a:rPr lang="en-US" sz="3400" b="1" dirty="0">
                <a:solidFill>
                  <a:srgbClr val="D9531E"/>
                </a:solidFill>
              </a:rPr>
              <a:t>active listening </a:t>
            </a:r>
            <a:r>
              <a:rPr lang="en-US" sz="3400" dirty="0">
                <a:solidFill>
                  <a:srgbClr val="113363"/>
                </a:solidFill>
              </a:rPr>
              <a:t>and </a:t>
            </a:r>
            <a:r>
              <a:rPr lang="en-US" sz="3400" b="1" dirty="0">
                <a:solidFill>
                  <a:srgbClr val="D9531E"/>
                </a:solidFill>
              </a:rPr>
              <a:t>paraphrasing</a:t>
            </a:r>
          </a:p>
        </p:txBody>
      </p:sp>
      <p:pic>
        <p:nvPicPr>
          <p:cNvPr id="5" name="Picture 2" descr="How to Create a Blueprint for Operational Success | Inc.com">
            <a:extLst>
              <a:ext uri="{FF2B5EF4-FFF2-40B4-BE49-F238E27FC236}">
                <a16:creationId xmlns:a16="http://schemas.microsoft.com/office/drawing/2014/main" id="{A640185A-AD42-A860-0B61-97F8747381B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789119" y="4373936"/>
            <a:ext cx="4164106" cy="23423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54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Restorative Practices</a:t>
            </a:r>
          </a:p>
        </p:txBody>
      </p:sp>
      <p:pic>
        <p:nvPicPr>
          <p:cNvPr id="2" name="Picture 1" descr="A diagram of support structure&#10;&#10;Description automatically generated">
            <a:extLst>
              <a:ext uri="{FF2B5EF4-FFF2-40B4-BE49-F238E27FC236}">
                <a16:creationId xmlns:a16="http://schemas.microsoft.com/office/drawing/2014/main" id="{7F2C4C99-602C-FEAD-229C-FF9C49AD7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758" y="866251"/>
            <a:ext cx="5219779" cy="5851472"/>
          </a:xfrm>
          <a:prstGeom prst="rect">
            <a:avLst/>
          </a:prstGeom>
        </p:spPr>
      </p:pic>
      <p:sp>
        <p:nvSpPr>
          <p:cNvPr id="5" name="Rectangle 4">
            <a:extLst>
              <a:ext uri="{FF2B5EF4-FFF2-40B4-BE49-F238E27FC236}">
                <a16:creationId xmlns:a16="http://schemas.microsoft.com/office/drawing/2014/main" id="{2555603C-34E1-3C24-69F0-9784D240DF50}"/>
              </a:ext>
            </a:extLst>
          </p:cNvPr>
          <p:cNvSpPr/>
          <p:nvPr/>
        </p:nvSpPr>
        <p:spPr>
          <a:xfrm>
            <a:off x="4543425" y="1504950"/>
            <a:ext cx="1743075" cy="1847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493B659-0A04-DFDA-618D-FA4468985FB2}"/>
              </a:ext>
            </a:extLst>
          </p:cNvPr>
          <p:cNvSpPr/>
          <p:nvPr/>
        </p:nvSpPr>
        <p:spPr>
          <a:xfrm>
            <a:off x="4543425" y="3505200"/>
            <a:ext cx="1743075" cy="1847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90322D7-9BC8-C817-45A1-8AF3A8DE7016}"/>
              </a:ext>
            </a:extLst>
          </p:cNvPr>
          <p:cNvSpPr/>
          <p:nvPr/>
        </p:nvSpPr>
        <p:spPr>
          <a:xfrm>
            <a:off x="6481981" y="3505200"/>
            <a:ext cx="1743075" cy="1847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6E65120-E413-33A7-D89A-CC78EB45ACFA}"/>
              </a:ext>
            </a:extLst>
          </p:cNvPr>
          <p:cNvSpPr/>
          <p:nvPr/>
        </p:nvSpPr>
        <p:spPr>
          <a:xfrm>
            <a:off x="6486526" y="1504950"/>
            <a:ext cx="1743075" cy="1847850"/>
          </a:xfrm>
          <a:prstGeom prst="rect">
            <a:avLst/>
          </a:prstGeom>
          <a:solidFill>
            <a:srgbClr val="FFE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79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Blueprint Reflection</a:t>
            </a:r>
          </a:p>
        </p:txBody>
      </p:sp>
      <p:pic>
        <p:nvPicPr>
          <p:cNvPr id="2" name="Picture 2" descr="Blueprint questions for past conflicts">
            <a:extLst>
              <a:ext uri="{FF2B5EF4-FFF2-40B4-BE49-F238E27FC236}">
                <a16:creationId xmlns:a16="http://schemas.microsoft.com/office/drawing/2014/main" id="{90B77681-F625-71CA-3796-A298D842837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881159" y="786539"/>
            <a:ext cx="7958166" cy="58333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533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2" descr="Blueprint questions for past conflicts">
            <a:extLst>
              <a:ext uri="{FF2B5EF4-FFF2-40B4-BE49-F238E27FC236}">
                <a16:creationId xmlns:a16="http://schemas.microsoft.com/office/drawing/2014/main" id="{E18218EF-D736-51B4-6B34-CA8C2D51C2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940" y="2138862"/>
            <a:ext cx="4083160" cy="29929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2" name="TextBox 1">
            <a:extLst>
              <a:ext uri="{FF2B5EF4-FFF2-40B4-BE49-F238E27FC236}">
                <a16:creationId xmlns:a16="http://schemas.microsoft.com/office/drawing/2014/main" id="{7115F1BE-FB6B-AEFB-AD45-E07CEEFF5A93}"/>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113363"/>
                </a:solidFill>
                <a:latin typeface="Neutra Text TF Alt" panose="02000000000000000000" pitchFamily="2" charset="0"/>
              </a:rPr>
              <a:t>Using the Blueprint with </a:t>
            </a:r>
            <a:r>
              <a:rPr lang="en-US" sz="4000" dirty="0">
                <a:solidFill>
                  <a:srgbClr val="F7AC21"/>
                </a:solidFill>
                <a:latin typeface="Neutra Text TF Alt" panose="02000000000000000000" pitchFamily="2" charset="0"/>
              </a:rPr>
              <a:t>Curriculum</a:t>
            </a:r>
            <a:endPar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endParaRPr>
          </a:p>
        </p:txBody>
      </p:sp>
      <p:pic>
        <p:nvPicPr>
          <p:cNvPr id="10" name="Picture 9">
            <a:extLst>
              <a:ext uri="{FF2B5EF4-FFF2-40B4-BE49-F238E27FC236}">
                <a16:creationId xmlns:a16="http://schemas.microsoft.com/office/drawing/2014/main" id="{8FE60C55-049E-5819-44BA-5D350C241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2608">
            <a:off x="3983608" y="836424"/>
            <a:ext cx="7358808" cy="5185153"/>
          </a:xfrm>
          <a:prstGeom prst="rect">
            <a:avLst/>
          </a:prstGeom>
        </p:spPr>
      </p:pic>
    </p:spTree>
    <p:extLst>
      <p:ext uri="{BB962C8B-B14F-4D97-AF65-F5344CB8AC3E}">
        <p14:creationId xmlns:p14="http://schemas.microsoft.com/office/powerpoint/2010/main" val="629574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70A82-57D5-C179-DA03-FB0325299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677" y="1694109"/>
            <a:ext cx="7348645" cy="2039112"/>
          </a:xfrm>
          <a:prstGeom prst="rect">
            <a:avLst/>
          </a:prstGeom>
        </p:spPr>
      </p:pic>
      <p:sp>
        <p:nvSpPr>
          <p:cNvPr id="10" name="TextBox 9">
            <a:extLst>
              <a:ext uri="{FF2B5EF4-FFF2-40B4-BE49-F238E27FC236}">
                <a16:creationId xmlns:a16="http://schemas.microsoft.com/office/drawing/2014/main" id="{00D0E196-3A00-2122-974A-C9F0982DC9B4}"/>
              </a:ext>
            </a:extLst>
          </p:cNvPr>
          <p:cNvSpPr txBox="1"/>
          <p:nvPr/>
        </p:nvSpPr>
        <p:spPr>
          <a:xfrm>
            <a:off x="0" y="3918926"/>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RULER Resources</a:t>
            </a:r>
          </a:p>
        </p:txBody>
      </p:sp>
    </p:spTree>
    <p:extLst>
      <p:ext uri="{BB962C8B-B14F-4D97-AF65-F5344CB8AC3E}">
        <p14:creationId xmlns:p14="http://schemas.microsoft.com/office/powerpoint/2010/main" val="1202557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RULER Online Dashboard</a:t>
            </a:r>
          </a:p>
        </p:txBody>
      </p:sp>
      <p:pic>
        <p:nvPicPr>
          <p:cNvPr id="7" name="Picture 6">
            <a:extLst>
              <a:ext uri="{FF2B5EF4-FFF2-40B4-BE49-F238E27FC236}">
                <a16:creationId xmlns:a16="http://schemas.microsoft.com/office/drawing/2014/main" id="{D6CB96D9-7C2E-A8F5-05E5-42EDD3BD953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954834" y="707886"/>
            <a:ext cx="8282331" cy="6036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4205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RULER Online Dashboard</a:t>
            </a:r>
          </a:p>
        </p:txBody>
      </p:sp>
      <p:pic>
        <p:nvPicPr>
          <p:cNvPr id="2" name="Picture 1">
            <a:extLst>
              <a:ext uri="{FF2B5EF4-FFF2-40B4-BE49-F238E27FC236}">
                <a16:creationId xmlns:a16="http://schemas.microsoft.com/office/drawing/2014/main" id="{725BAF1F-F8CD-D535-8465-CAF1C5608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40" y="717284"/>
            <a:ext cx="7749861" cy="6010750"/>
          </a:xfrm>
          <a:prstGeom prst="rect">
            <a:avLst/>
          </a:prstGeom>
        </p:spPr>
      </p:pic>
      <p:pic>
        <p:nvPicPr>
          <p:cNvPr id="5" name="Picture 4">
            <a:extLst>
              <a:ext uri="{FF2B5EF4-FFF2-40B4-BE49-F238E27FC236}">
                <a16:creationId xmlns:a16="http://schemas.microsoft.com/office/drawing/2014/main" id="{B20424D9-80A8-4A7A-1CFF-BB2B99277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119">
            <a:off x="8367852" y="632236"/>
            <a:ext cx="2315922" cy="228600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3BEFB35-4649-2527-0FEE-8E34C42EB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8765">
            <a:off x="8895728" y="2335146"/>
            <a:ext cx="2286000" cy="240531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473421F-D61E-70B4-89CA-BA1CDE8A0F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3840" y="4242242"/>
            <a:ext cx="2281876" cy="24009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828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Emotions Matter Mindset</a:t>
            </a:r>
          </a:p>
        </p:txBody>
      </p:sp>
      <p:pic>
        <p:nvPicPr>
          <p:cNvPr id="1026" name="Picture 2" descr="Math Strategy-Turn and Talk – Murphy&amp;#39;s Methods">
            <a:extLst>
              <a:ext uri="{FF2B5EF4-FFF2-40B4-BE49-F238E27FC236}">
                <a16:creationId xmlns:a16="http://schemas.microsoft.com/office/drawing/2014/main" id="{412DF3E2-73FC-49E0-A883-C77E9AC63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395" y="4291534"/>
            <a:ext cx="3073338" cy="23020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lesOptimize: Business Processes Are Critical for Startups">
            <a:extLst>
              <a:ext uri="{FF2B5EF4-FFF2-40B4-BE49-F238E27FC236}">
                <a16:creationId xmlns:a16="http://schemas.microsoft.com/office/drawing/2014/main" id="{B38E2909-B600-430F-93F9-ACDD1EA8DB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95375" y="1622311"/>
            <a:ext cx="1702689" cy="22349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5B3E76-0E08-4009-81BA-C5BE08FAF4CA}"/>
              </a:ext>
            </a:extLst>
          </p:cNvPr>
          <p:cNvSpPr txBox="1"/>
          <p:nvPr/>
        </p:nvSpPr>
        <p:spPr>
          <a:xfrm>
            <a:off x="2017776" y="1058069"/>
            <a:ext cx="8091487" cy="1384995"/>
          </a:xfrm>
          <a:prstGeom prst="rect">
            <a:avLst/>
          </a:prstGeom>
          <a:noFill/>
        </p:spPr>
        <p:txBody>
          <a:bodyPr wrap="square" rtlCol="0">
            <a:spAutoFit/>
          </a:bodyPr>
          <a:lstStyle/>
          <a:p>
            <a:pPr algn="ctr"/>
            <a:r>
              <a:rPr lang="en-US" sz="2800" b="1" dirty="0">
                <a:solidFill>
                  <a:srgbClr val="113363"/>
                </a:solidFill>
                <a:latin typeface="Calibri" panose="020F0502020204030204"/>
              </a:rPr>
              <a:t>How have your emotions influenced your performance or relationships at work</a:t>
            </a:r>
            <a:br>
              <a:rPr lang="en-US" sz="2800" b="1" dirty="0">
                <a:solidFill>
                  <a:srgbClr val="113363"/>
                </a:solidFill>
                <a:latin typeface="Calibri" panose="020F0502020204030204"/>
              </a:rPr>
            </a:br>
            <a:r>
              <a:rPr lang="en-US" sz="2800" b="1" dirty="0">
                <a:solidFill>
                  <a:srgbClr val="113363"/>
                </a:solidFill>
                <a:latin typeface="Calibri" panose="020F0502020204030204"/>
              </a:rPr>
              <a:t>(positively or negatively)?</a:t>
            </a:r>
          </a:p>
        </p:txBody>
      </p:sp>
      <p:sp>
        <p:nvSpPr>
          <p:cNvPr id="7" name="TextBox 6">
            <a:extLst>
              <a:ext uri="{FF2B5EF4-FFF2-40B4-BE49-F238E27FC236}">
                <a16:creationId xmlns:a16="http://schemas.microsoft.com/office/drawing/2014/main" id="{4F308592-572B-4DFE-8899-B1463D4FE7B4}"/>
              </a:ext>
            </a:extLst>
          </p:cNvPr>
          <p:cNvSpPr txBox="1"/>
          <p:nvPr/>
        </p:nvSpPr>
        <p:spPr>
          <a:xfrm>
            <a:off x="3316225" y="2877294"/>
            <a:ext cx="7215269" cy="523220"/>
          </a:xfrm>
          <a:prstGeom prst="rect">
            <a:avLst/>
          </a:prstGeom>
          <a:noFill/>
        </p:spPr>
        <p:txBody>
          <a:bodyPr wrap="square" rtlCol="0">
            <a:spAutoFit/>
          </a:bodyPr>
          <a:lstStyle/>
          <a:p>
            <a:pPr algn="ctr"/>
            <a:r>
              <a:rPr lang="en-US" sz="2800">
                <a:solidFill>
                  <a:prstClr val="black"/>
                </a:solidFill>
                <a:latin typeface="Calibri" panose="020F0502020204030204"/>
              </a:rPr>
              <a:t>Take 30 seconds to think of an example</a:t>
            </a:r>
          </a:p>
        </p:txBody>
      </p:sp>
      <p:sp>
        <p:nvSpPr>
          <p:cNvPr id="8" name="TextBox 7">
            <a:extLst>
              <a:ext uri="{FF2B5EF4-FFF2-40B4-BE49-F238E27FC236}">
                <a16:creationId xmlns:a16="http://schemas.microsoft.com/office/drawing/2014/main" id="{E1A6E119-44EC-40D9-A81F-4826819528ED}"/>
              </a:ext>
            </a:extLst>
          </p:cNvPr>
          <p:cNvSpPr txBox="1"/>
          <p:nvPr/>
        </p:nvSpPr>
        <p:spPr>
          <a:xfrm>
            <a:off x="5337168" y="4770880"/>
            <a:ext cx="4610244" cy="1384995"/>
          </a:xfrm>
          <a:prstGeom prst="rect">
            <a:avLst/>
          </a:prstGeom>
          <a:noFill/>
        </p:spPr>
        <p:txBody>
          <a:bodyPr wrap="square" rtlCol="0">
            <a:spAutoFit/>
          </a:bodyPr>
          <a:lstStyle/>
          <a:p>
            <a:pPr algn="ctr"/>
            <a:r>
              <a:rPr lang="en-US" sz="2800">
                <a:solidFill>
                  <a:prstClr val="black"/>
                </a:solidFill>
                <a:latin typeface="Calibri" panose="020F0502020204030204"/>
              </a:rPr>
              <a:t>Share briefly with those in your breakout group if/as you feel comfortable </a:t>
            </a:r>
          </a:p>
        </p:txBody>
      </p:sp>
      <p:sp>
        <p:nvSpPr>
          <p:cNvPr id="9" name="TextBox 8">
            <a:extLst>
              <a:ext uri="{FF2B5EF4-FFF2-40B4-BE49-F238E27FC236}">
                <a16:creationId xmlns:a16="http://schemas.microsoft.com/office/drawing/2014/main" id="{8BED0039-0220-4572-8507-AC52F8340773}"/>
              </a:ext>
            </a:extLst>
          </p:cNvPr>
          <p:cNvSpPr txBox="1"/>
          <p:nvPr/>
        </p:nvSpPr>
        <p:spPr>
          <a:xfrm>
            <a:off x="4277106" y="3857302"/>
            <a:ext cx="5311140" cy="523220"/>
          </a:xfrm>
          <a:prstGeom prst="rect">
            <a:avLst/>
          </a:prstGeom>
          <a:noFill/>
        </p:spPr>
        <p:txBody>
          <a:bodyPr wrap="square" rtlCol="0">
            <a:spAutoFit/>
          </a:bodyPr>
          <a:lstStyle/>
          <a:p>
            <a:pPr algn="ctr"/>
            <a:r>
              <a:rPr lang="en-US" sz="2800" i="1">
                <a:solidFill>
                  <a:prstClr val="black"/>
                </a:solidFill>
                <a:latin typeface="Calibri" panose="020F0502020204030204"/>
              </a:rPr>
              <a:t>… then…</a:t>
            </a:r>
          </a:p>
        </p:txBody>
      </p:sp>
    </p:spTree>
    <p:extLst>
      <p:ext uri="{BB962C8B-B14F-4D97-AF65-F5344CB8AC3E}">
        <p14:creationId xmlns:p14="http://schemas.microsoft.com/office/powerpoint/2010/main" val="1502469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Staff Training Modules</a:t>
            </a:r>
          </a:p>
        </p:txBody>
      </p:sp>
      <p:pic>
        <p:nvPicPr>
          <p:cNvPr id="2" name="Picture 1">
            <a:extLst>
              <a:ext uri="{FF2B5EF4-FFF2-40B4-BE49-F238E27FC236}">
                <a16:creationId xmlns:a16="http://schemas.microsoft.com/office/drawing/2014/main" id="{1B6C9BFC-F79A-4EC6-031D-8C2DACDB646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69549" y="1293156"/>
            <a:ext cx="9803245" cy="2749237"/>
          </a:xfrm>
          <a:prstGeom prst="rect">
            <a:avLst/>
          </a:prstGeom>
        </p:spPr>
      </p:pic>
      <p:pic>
        <p:nvPicPr>
          <p:cNvPr id="5" name="Picture 4">
            <a:extLst>
              <a:ext uri="{FF2B5EF4-FFF2-40B4-BE49-F238E27FC236}">
                <a16:creationId xmlns:a16="http://schemas.microsoft.com/office/drawing/2014/main" id="{CAFB0C0A-2C75-25B3-B12A-94B93E35CD5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20037" y="3914774"/>
            <a:ext cx="9543972" cy="2676526"/>
          </a:xfrm>
          <a:prstGeom prst="rect">
            <a:avLst/>
          </a:prstGeom>
        </p:spPr>
      </p:pic>
      <p:sp>
        <p:nvSpPr>
          <p:cNvPr id="6" name="Oval 5">
            <a:extLst>
              <a:ext uri="{FF2B5EF4-FFF2-40B4-BE49-F238E27FC236}">
                <a16:creationId xmlns:a16="http://schemas.microsoft.com/office/drawing/2014/main" id="{4105634B-9608-70FB-8EDE-559BB37ABDE9}"/>
              </a:ext>
            </a:extLst>
          </p:cNvPr>
          <p:cNvSpPr/>
          <p:nvPr/>
        </p:nvSpPr>
        <p:spPr>
          <a:xfrm>
            <a:off x="920037" y="5489643"/>
            <a:ext cx="2979881" cy="1215957"/>
          </a:xfrm>
          <a:prstGeom prst="ellipse">
            <a:avLst/>
          </a:prstGeom>
          <a:noFill/>
          <a:ln w="38100">
            <a:solidFill>
              <a:srgbClr val="02B2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0B5CDE54-B50D-64CC-68EF-6A68ADA169BA}"/>
              </a:ext>
            </a:extLst>
          </p:cNvPr>
          <p:cNvSpPr/>
          <p:nvPr/>
        </p:nvSpPr>
        <p:spPr>
          <a:xfrm>
            <a:off x="920037" y="1293156"/>
            <a:ext cx="9852757" cy="529814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7B3343-EADB-4733-B948-229F1E16389B}"/>
              </a:ext>
            </a:extLst>
          </p:cNvPr>
          <p:cNvSpPr txBox="1"/>
          <p:nvPr/>
        </p:nvSpPr>
        <p:spPr>
          <a:xfrm>
            <a:off x="1839056" y="717191"/>
            <a:ext cx="8064229" cy="461665"/>
          </a:xfrm>
          <a:prstGeom prst="rect">
            <a:avLst/>
          </a:prstGeom>
          <a:noFill/>
        </p:spPr>
        <p:txBody>
          <a:bodyPr wrap="square" rtlCol="0">
            <a:spAutoFit/>
          </a:bodyPr>
          <a:lstStyle/>
          <a:p>
            <a:pPr algn="ctr"/>
            <a:r>
              <a:rPr lang="en-US" sz="2400" dirty="0">
                <a:solidFill>
                  <a:srgbClr val="113363"/>
                </a:solidFill>
                <a:latin typeface="Neutra Text TF Light" panose="02000000000000000000" pitchFamily="2" charset="0"/>
              </a:rPr>
              <a:t>4 clock hours are available </a:t>
            </a:r>
          </a:p>
        </p:txBody>
      </p:sp>
      <p:sp>
        <p:nvSpPr>
          <p:cNvPr id="10" name="Oval 9">
            <a:extLst>
              <a:ext uri="{FF2B5EF4-FFF2-40B4-BE49-F238E27FC236}">
                <a16:creationId xmlns:a16="http://schemas.microsoft.com/office/drawing/2014/main" id="{33787EAA-4DF0-3C92-B236-FBB0A8CDCB4F}"/>
              </a:ext>
            </a:extLst>
          </p:cNvPr>
          <p:cNvSpPr/>
          <p:nvPr/>
        </p:nvSpPr>
        <p:spPr>
          <a:xfrm>
            <a:off x="5692023" y="5484318"/>
            <a:ext cx="2979881" cy="1215957"/>
          </a:xfrm>
          <a:prstGeom prst="ellipse">
            <a:avLst/>
          </a:prstGeom>
          <a:noFill/>
          <a:ln w="38100">
            <a:solidFill>
              <a:srgbClr val="02B2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07090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RULER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Canvas</a:t>
            </a:r>
            <a:r>
              <a:rPr kumimoji="0" lang="en-US" sz="4000" b="0" i="0" u="none" strike="noStrike" kern="1200" cap="none" spc="0" normalizeH="0" noProof="0" dirty="0">
                <a:ln>
                  <a:noFill/>
                </a:ln>
                <a:solidFill>
                  <a:srgbClr val="113363"/>
                </a:solidFill>
                <a:effectLst/>
                <a:uLnTx/>
                <a:uFillTx/>
                <a:latin typeface="Neutra Text TF Alt" panose="02000000000000000000" pitchFamily="2" charset="0"/>
                <a:ea typeface="+mn-ea"/>
                <a:cs typeface="+mn-cs"/>
              </a:rPr>
              <a:t> Portal</a:t>
            </a:r>
            <a:endPar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endParaRPr>
          </a:p>
        </p:txBody>
      </p:sp>
      <p:pic>
        <p:nvPicPr>
          <p:cNvPr id="11" name="Picture 10">
            <a:extLst>
              <a:ext uri="{FF2B5EF4-FFF2-40B4-BE49-F238E27FC236}">
                <a16:creationId xmlns:a16="http://schemas.microsoft.com/office/drawing/2014/main" id="{F178C2CD-650F-A036-B0A4-34D6D1182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76" y="1104559"/>
            <a:ext cx="10879068" cy="4877481"/>
          </a:xfrm>
          <a:prstGeom prst="rect">
            <a:avLst/>
          </a:prstGeom>
          <a:ln>
            <a:noFill/>
          </a:ln>
          <a:effectLst>
            <a:outerShdw blurRad="190500" algn="tl" rotWithShape="0">
              <a:srgbClr val="000000">
                <a:alpha val="70000"/>
              </a:srgbClr>
            </a:outerShdw>
          </a:effectLst>
        </p:spPr>
      </p:pic>
      <p:pic>
        <p:nvPicPr>
          <p:cNvPr id="1026" name="Picture 2" descr="Coming Soon PNG, Vector, PSD, and Clipart With Transparent Background for  Free Download | Pngtree">
            <a:extLst>
              <a:ext uri="{FF2B5EF4-FFF2-40B4-BE49-F238E27FC236}">
                <a16:creationId xmlns:a16="http://schemas.microsoft.com/office/drawing/2014/main" id="{8F03BEB1-267E-6149-9D20-567EDA72AD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21" t="18343" r="9763" b="20118"/>
          <a:stretch/>
        </p:blipFill>
        <p:spPr bwMode="auto">
          <a:xfrm rot="20469829">
            <a:off x="5839124" y="523874"/>
            <a:ext cx="1976816" cy="156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50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Emotions Matter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Closing Thought</a:t>
            </a:r>
          </a:p>
        </p:txBody>
      </p:sp>
      <p:pic>
        <p:nvPicPr>
          <p:cNvPr id="2" name="Picture 4">
            <a:extLst>
              <a:ext uri="{FF2B5EF4-FFF2-40B4-BE49-F238E27FC236}">
                <a16:creationId xmlns:a16="http://schemas.microsoft.com/office/drawing/2014/main" id="{A6171283-F42D-41B2-A947-30C84D40BE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360353" y="2172415"/>
            <a:ext cx="5471292" cy="394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EC90A9-DE0B-40D9-AB48-6FB8D39CAB3A}"/>
              </a:ext>
            </a:extLst>
          </p:cNvPr>
          <p:cNvSpPr txBox="1"/>
          <p:nvPr/>
        </p:nvSpPr>
        <p:spPr>
          <a:xfrm>
            <a:off x="2331475" y="1326851"/>
            <a:ext cx="7529049" cy="492443"/>
          </a:xfrm>
          <a:prstGeom prst="rect">
            <a:avLst/>
          </a:prstGeom>
          <a:solidFill>
            <a:schemeClr val="bg1"/>
          </a:solidFill>
        </p:spPr>
        <p:txBody>
          <a:bodyPr wrap="square" rtlCol="0">
            <a:spAutoFit/>
          </a:bodyPr>
          <a:lstStyle/>
          <a:p>
            <a:pPr algn="ctr">
              <a:defRPr/>
            </a:pPr>
            <a:r>
              <a:rPr lang="en-US" sz="2600" dirty="0">
                <a:solidFill>
                  <a:srgbClr val="F7AC21"/>
                </a:solidFill>
                <a:latin typeface="Neutra Text TF Light" panose="02000000000000000000" pitchFamily="2" charset="0"/>
              </a:rPr>
              <a:t>“</a:t>
            </a:r>
            <a:r>
              <a:rPr lang="en-US" sz="2600" dirty="0">
                <a:solidFill>
                  <a:srgbClr val="113363"/>
                </a:solidFill>
                <a:latin typeface="Neutra Text TF Light" panose="02000000000000000000" pitchFamily="2" charset="0"/>
              </a:rPr>
              <a:t>This is important, you can do it, I will help you!</a:t>
            </a:r>
            <a:r>
              <a:rPr lang="en-US" sz="2600" dirty="0">
                <a:solidFill>
                  <a:srgbClr val="F7AC21"/>
                </a:solidFill>
                <a:latin typeface="Neutra Text TF Light" panose="02000000000000000000" pitchFamily="2" charset="0"/>
              </a:rPr>
              <a:t>”</a:t>
            </a:r>
          </a:p>
        </p:txBody>
      </p:sp>
    </p:spTree>
    <p:extLst>
      <p:ext uri="{BB962C8B-B14F-4D97-AF65-F5344CB8AC3E}">
        <p14:creationId xmlns:p14="http://schemas.microsoft.com/office/powerpoint/2010/main" val="2747980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miley faces&#10;&#10;Description automatically generated">
            <a:extLst>
              <a:ext uri="{FF2B5EF4-FFF2-40B4-BE49-F238E27FC236}">
                <a16:creationId xmlns:a16="http://schemas.microsoft.com/office/drawing/2014/main" id="{F938E232-7274-223A-82D0-DFDF89A7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8028"/>
            <a:ext cx="6881631" cy="6866028"/>
          </a:xfrm>
          <a:prstGeom prst="rect">
            <a:avLst/>
          </a:prstGeom>
        </p:spPr>
      </p:pic>
      <p:pic>
        <p:nvPicPr>
          <p:cNvPr id="9" name="Picture 8">
            <a:extLst>
              <a:ext uri="{FF2B5EF4-FFF2-40B4-BE49-F238E27FC236}">
                <a16:creationId xmlns:a16="http://schemas.microsoft.com/office/drawing/2014/main" id="{CEB0C614-1A08-07B0-82BC-FACF990F6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52" y="-8028"/>
            <a:ext cx="5219975" cy="5219975"/>
          </a:xfrm>
          <a:prstGeom prst="rect">
            <a:avLst/>
          </a:prstGeom>
          <a:ln>
            <a:noFill/>
          </a:ln>
          <a:effectLst>
            <a:outerShdw blurRad="190500" algn="tl" rotWithShape="0">
              <a:srgbClr val="000000">
                <a:alpha val="70000"/>
              </a:srgbClr>
            </a:outerShdw>
          </a:effectLst>
        </p:spPr>
      </p:pic>
      <p:pic>
        <p:nvPicPr>
          <p:cNvPr id="20" name="Picture 19" descr="A logo with text overlay&#10;&#10;Description automatically generated">
            <a:extLst>
              <a:ext uri="{FF2B5EF4-FFF2-40B4-BE49-F238E27FC236}">
                <a16:creationId xmlns:a16="http://schemas.microsoft.com/office/drawing/2014/main" id="{E5D5036F-38F6-93C4-9694-0683BFB94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003" y="3550194"/>
            <a:ext cx="3377081" cy="1310307"/>
          </a:xfrm>
          <a:prstGeom prst="rect">
            <a:avLst/>
          </a:prstGeom>
        </p:spPr>
      </p:pic>
      <p:pic>
        <p:nvPicPr>
          <p:cNvPr id="22" name="Picture 21" descr="A close-up of a black letter with Wanamaker's in the background&#10;&#10;Description automatically generated">
            <a:extLst>
              <a:ext uri="{FF2B5EF4-FFF2-40B4-BE49-F238E27FC236}">
                <a16:creationId xmlns:a16="http://schemas.microsoft.com/office/drawing/2014/main" id="{557F5465-EB38-47F8-CC2B-A0F858858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587" y="1896110"/>
            <a:ext cx="4781915" cy="1411697"/>
          </a:xfrm>
          <a:prstGeom prst="rect">
            <a:avLst/>
          </a:prstGeom>
        </p:spPr>
      </p:pic>
    </p:spTree>
    <p:extLst>
      <p:ext uri="{BB962C8B-B14F-4D97-AF65-F5344CB8AC3E}">
        <p14:creationId xmlns:p14="http://schemas.microsoft.com/office/powerpoint/2010/main" val="766195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8" name="TextBox 7">
            <a:extLst>
              <a:ext uri="{FF2B5EF4-FFF2-40B4-BE49-F238E27FC236}">
                <a16:creationId xmlns:a16="http://schemas.microsoft.com/office/drawing/2014/main" id="{E1A6E119-44EC-40D9-A81F-4826819528ED}"/>
              </a:ext>
            </a:extLst>
          </p:cNvPr>
          <p:cNvSpPr txBox="1"/>
          <p:nvPr/>
        </p:nvSpPr>
        <p:spPr>
          <a:xfrm>
            <a:off x="1867706" y="3697311"/>
            <a:ext cx="8456588" cy="523220"/>
          </a:xfrm>
          <a:prstGeom prst="rect">
            <a:avLst/>
          </a:prstGeom>
          <a:noFill/>
        </p:spPr>
        <p:txBody>
          <a:bodyPr wrap="square" rtlCol="0">
            <a:spAutoFit/>
          </a:bodyPr>
          <a:lstStyle/>
          <a:p>
            <a:pPr algn="ctr"/>
            <a:r>
              <a:rPr lang="en-US" sz="2800" dirty="0">
                <a:solidFill>
                  <a:prstClr val="black"/>
                </a:solidFill>
                <a:latin typeface="Calibri" panose="020F0502020204030204"/>
              </a:rPr>
              <a:t>After they answer, ask layers of...</a:t>
            </a:r>
          </a:p>
        </p:txBody>
      </p:sp>
      <p:pic>
        <p:nvPicPr>
          <p:cNvPr id="2" name="Picture 2" descr="What Do You Want to be When You Grow Up? - Noomii Career Blog">
            <a:extLst>
              <a:ext uri="{FF2B5EF4-FFF2-40B4-BE49-F238E27FC236}">
                <a16:creationId xmlns:a16="http://schemas.microsoft.com/office/drawing/2014/main" id="{C50E82F5-D6F7-4B11-A4AA-33DEB60A2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417" y="860147"/>
            <a:ext cx="4929165" cy="2772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Y | dan4kent">
            <a:extLst>
              <a:ext uri="{FF2B5EF4-FFF2-40B4-BE49-F238E27FC236}">
                <a16:creationId xmlns:a16="http://schemas.microsoft.com/office/drawing/2014/main" id="{EFCA2803-6E9A-4BD7-8E78-7650E1A9A6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267199" y="4340678"/>
            <a:ext cx="3657600" cy="16706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C2768F-8393-46D5-BB8D-F7A24A923E09}"/>
              </a:ext>
            </a:extLst>
          </p:cNvPr>
          <p:cNvSpPr txBox="1"/>
          <p:nvPr/>
        </p:nvSpPr>
        <p:spPr>
          <a:xfrm>
            <a:off x="721631" y="6131480"/>
            <a:ext cx="10753725" cy="523220"/>
          </a:xfrm>
          <a:prstGeom prst="rect">
            <a:avLst/>
          </a:prstGeom>
          <a:noFill/>
        </p:spPr>
        <p:txBody>
          <a:bodyPr wrap="square" rtlCol="0">
            <a:spAutoFit/>
          </a:bodyPr>
          <a:lstStyle/>
          <a:p>
            <a:pPr algn="ctr"/>
            <a:r>
              <a:rPr lang="en-US" sz="2800" dirty="0">
                <a:solidFill>
                  <a:prstClr val="black"/>
                </a:solidFill>
                <a:latin typeface="Calibri" panose="020F0502020204030204"/>
              </a:rPr>
              <a:t>...and you’ll likely drill down to an emotion-based goal or aspiration</a:t>
            </a:r>
          </a:p>
        </p:txBody>
      </p:sp>
      <p:sp>
        <p:nvSpPr>
          <p:cNvPr id="6" name="TextBox 5">
            <a:extLst>
              <a:ext uri="{FF2B5EF4-FFF2-40B4-BE49-F238E27FC236}">
                <a16:creationId xmlns:a16="http://schemas.microsoft.com/office/drawing/2014/main" id="{031A04FA-9AAD-426E-C395-B422B5836F8C}"/>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Emotions Matter Mindset</a:t>
            </a:r>
          </a:p>
        </p:txBody>
      </p:sp>
    </p:spTree>
    <p:extLst>
      <p:ext uri="{BB962C8B-B14F-4D97-AF65-F5344CB8AC3E}">
        <p14:creationId xmlns:p14="http://schemas.microsoft.com/office/powerpoint/2010/main" val="253026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What do Emotions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Impact</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a:t>
            </a:r>
          </a:p>
        </p:txBody>
      </p:sp>
      <p:pic>
        <p:nvPicPr>
          <p:cNvPr id="2" name="Picture 2" descr="Do You Have High Emotional Intelligence?">
            <a:extLst>
              <a:ext uri="{FF2B5EF4-FFF2-40B4-BE49-F238E27FC236}">
                <a16:creationId xmlns:a16="http://schemas.microsoft.com/office/drawing/2014/main" id="{08CB46C2-3980-1195-CB82-6C4075956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471" y="2234498"/>
            <a:ext cx="4105275" cy="2509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4AE74D-09E5-3B89-7B29-A7F423BCA8E5}"/>
              </a:ext>
            </a:extLst>
          </p:cNvPr>
          <p:cNvSpPr txBox="1"/>
          <p:nvPr/>
        </p:nvSpPr>
        <p:spPr>
          <a:xfrm rot="618388">
            <a:off x="4302050" y="4598452"/>
            <a:ext cx="2846230" cy="1077218"/>
          </a:xfrm>
          <a:prstGeom prst="rect">
            <a:avLst/>
          </a:prstGeom>
          <a:noFill/>
        </p:spPr>
        <p:txBody>
          <a:bodyPr wrap="square" rtlCol="0">
            <a:spAutoFit/>
          </a:bodyPr>
          <a:lstStyle/>
          <a:p>
            <a:pPr algn="ctr">
              <a:defRPr/>
            </a:pPr>
            <a:r>
              <a:rPr lang="en-US" sz="3200" b="1" dirty="0">
                <a:solidFill>
                  <a:srgbClr val="4170C3"/>
                </a:solidFill>
                <a:latin typeface="Calibri" panose="020F0502020204030204"/>
              </a:rPr>
              <a:t>Physical &amp; Mental Health</a:t>
            </a:r>
          </a:p>
        </p:txBody>
      </p:sp>
      <p:sp>
        <p:nvSpPr>
          <p:cNvPr id="6" name="TextBox 5">
            <a:extLst>
              <a:ext uri="{FF2B5EF4-FFF2-40B4-BE49-F238E27FC236}">
                <a16:creationId xmlns:a16="http://schemas.microsoft.com/office/drawing/2014/main" id="{A5D12AB5-FC68-628C-2DE5-E83F970F8B3F}"/>
              </a:ext>
            </a:extLst>
          </p:cNvPr>
          <p:cNvSpPr txBox="1"/>
          <p:nvPr/>
        </p:nvSpPr>
        <p:spPr>
          <a:xfrm rot="20713598">
            <a:off x="1404703" y="1260976"/>
            <a:ext cx="3486255" cy="584775"/>
          </a:xfrm>
          <a:prstGeom prst="rect">
            <a:avLst/>
          </a:prstGeom>
          <a:noFill/>
        </p:spPr>
        <p:txBody>
          <a:bodyPr wrap="square" rtlCol="0">
            <a:spAutoFit/>
          </a:bodyPr>
          <a:lstStyle/>
          <a:p>
            <a:pPr algn="ctr">
              <a:defRPr/>
            </a:pPr>
            <a:r>
              <a:rPr lang="en-US" sz="3200" b="1" dirty="0">
                <a:solidFill>
                  <a:srgbClr val="D9531E"/>
                </a:solidFill>
                <a:latin typeface="Calibri" panose="020F0502020204030204"/>
              </a:rPr>
              <a:t>Social Interactions</a:t>
            </a:r>
          </a:p>
        </p:txBody>
      </p:sp>
      <p:sp>
        <p:nvSpPr>
          <p:cNvPr id="7" name="TextBox 6">
            <a:extLst>
              <a:ext uri="{FF2B5EF4-FFF2-40B4-BE49-F238E27FC236}">
                <a16:creationId xmlns:a16="http://schemas.microsoft.com/office/drawing/2014/main" id="{75DA1D2F-AAEE-DC86-5ED9-40401485322A}"/>
              </a:ext>
            </a:extLst>
          </p:cNvPr>
          <p:cNvSpPr txBox="1"/>
          <p:nvPr/>
        </p:nvSpPr>
        <p:spPr>
          <a:xfrm>
            <a:off x="1379838" y="2560741"/>
            <a:ext cx="1862375" cy="584775"/>
          </a:xfrm>
          <a:prstGeom prst="rect">
            <a:avLst/>
          </a:prstGeom>
          <a:noFill/>
        </p:spPr>
        <p:txBody>
          <a:bodyPr wrap="square" rtlCol="0">
            <a:spAutoFit/>
          </a:bodyPr>
          <a:lstStyle/>
          <a:p>
            <a:pPr algn="ctr">
              <a:defRPr/>
            </a:pPr>
            <a:r>
              <a:rPr lang="en-US" sz="3200" b="1" dirty="0">
                <a:solidFill>
                  <a:srgbClr val="4170C3"/>
                </a:solidFill>
                <a:latin typeface="Calibri" panose="020F0502020204030204"/>
              </a:rPr>
              <a:t>Attention</a:t>
            </a:r>
          </a:p>
        </p:txBody>
      </p:sp>
      <p:sp>
        <p:nvSpPr>
          <p:cNvPr id="8" name="TextBox 7">
            <a:extLst>
              <a:ext uri="{FF2B5EF4-FFF2-40B4-BE49-F238E27FC236}">
                <a16:creationId xmlns:a16="http://schemas.microsoft.com/office/drawing/2014/main" id="{7FF9206A-C308-6028-E221-6E6F8BB216A2}"/>
              </a:ext>
            </a:extLst>
          </p:cNvPr>
          <p:cNvSpPr txBox="1"/>
          <p:nvPr/>
        </p:nvSpPr>
        <p:spPr>
          <a:xfrm rot="20489920">
            <a:off x="1374601" y="4744930"/>
            <a:ext cx="3109230" cy="584775"/>
          </a:xfrm>
          <a:prstGeom prst="rect">
            <a:avLst/>
          </a:prstGeom>
          <a:noFill/>
        </p:spPr>
        <p:txBody>
          <a:bodyPr wrap="square" rtlCol="0">
            <a:spAutoFit/>
          </a:bodyPr>
          <a:lstStyle/>
          <a:p>
            <a:pPr algn="ctr">
              <a:defRPr/>
            </a:pPr>
            <a:r>
              <a:rPr lang="en-US" sz="3200" b="1" dirty="0">
                <a:solidFill>
                  <a:srgbClr val="01447B"/>
                </a:solidFill>
                <a:latin typeface="Calibri" panose="020F0502020204030204"/>
              </a:rPr>
              <a:t>Critical Thinking</a:t>
            </a:r>
          </a:p>
        </p:txBody>
      </p:sp>
      <p:sp>
        <p:nvSpPr>
          <p:cNvPr id="9" name="TextBox 8">
            <a:extLst>
              <a:ext uri="{FF2B5EF4-FFF2-40B4-BE49-F238E27FC236}">
                <a16:creationId xmlns:a16="http://schemas.microsoft.com/office/drawing/2014/main" id="{224F34C2-4B1B-6ADB-4780-50524A258E4C}"/>
              </a:ext>
            </a:extLst>
          </p:cNvPr>
          <p:cNvSpPr txBox="1"/>
          <p:nvPr/>
        </p:nvSpPr>
        <p:spPr>
          <a:xfrm>
            <a:off x="5554107" y="1509567"/>
            <a:ext cx="1905950" cy="584775"/>
          </a:xfrm>
          <a:prstGeom prst="rect">
            <a:avLst/>
          </a:prstGeom>
          <a:noFill/>
        </p:spPr>
        <p:txBody>
          <a:bodyPr wrap="square" rtlCol="0">
            <a:spAutoFit/>
          </a:bodyPr>
          <a:lstStyle/>
          <a:p>
            <a:pPr algn="ctr">
              <a:defRPr/>
            </a:pPr>
            <a:r>
              <a:rPr lang="en-US" sz="3200" b="1" dirty="0">
                <a:solidFill>
                  <a:srgbClr val="4170C3"/>
                </a:solidFill>
                <a:latin typeface="Calibri" panose="020F0502020204030204"/>
              </a:rPr>
              <a:t>Creativity</a:t>
            </a:r>
          </a:p>
        </p:txBody>
      </p:sp>
      <p:sp>
        <p:nvSpPr>
          <p:cNvPr id="10" name="TextBox 9">
            <a:extLst>
              <a:ext uri="{FF2B5EF4-FFF2-40B4-BE49-F238E27FC236}">
                <a16:creationId xmlns:a16="http://schemas.microsoft.com/office/drawing/2014/main" id="{842DAB8C-ED0A-A47F-4461-0733587DF623}"/>
              </a:ext>
            </a:extLst>
          </p:cNvPr>
          <p:cNvSpPr txBox="1"/>
          <p:nvPr/>
        </p:nvSpPr>
        <p:spPr>
          <a:xfrm rot="20683960">
            <a:off x="1121269" y="3713589"/>
            <a:ext cx="2566262" cy="584775"/>
          </a:xfrm>
          <a:prstGeom prst="rect">
            <a:avLst/>
          </a:prstGeom>
          <a:noFill/>
        </p:spPr>
        <p:txBody>
          <a:bodyPr wrap="square" rtlCol="0">
            <a:spAutoFit/>
          </a:bodyPr>
          <a:lstStyle/>
          <a:p>
            <a:pPr algn="ctr">
              <a:defRPr/>
            </a:pPr>
            <a:r>
              <a:rPr lang="en-US" sz="3200" b="1" dirty="0">
                <a:solidFill>
                  <a:srgbClr val="D9531E"/>
                </a:solidFill>
                <a:latin typeface="Calibri" panose="020F0502020204030204"/>
              </a:rPr>
              <a:t>Engagement</a:t>
            </a:r>
          </a:p>
        </p:txBody>
      </p:sp>
      <p:sp>
        <p:nvSpPr>
          <p:cNvPr id="11" name="TextBox 10">
            <a:extLst>
              <a:ext uri="{FF2B5EF4-FFF2-40B4-BE49-F238E27FC236}">
                <a16:creationId xmlns:a16="http://schemas.microsoft.com/office/drawing/2014/main" id="{3BFB7FAA-2B72-DF38-CAD8-BD4149B2D3AB}"/>
              </a:ext>
            </a:extLst>
          </p:cNvPr>
          <p:cNvSpPr txBox="1"/>
          <p:nvPr/>
        </p:nvSpPr>
        <p:spPr>
          <a:xfrm>
            <a:off x="3021333" y="5680688"/>
            <a:ext cx="1590877" cy="584775"/>
          </a:xfrm>
          <a:prstGeom prst="rect">
            <a:avLst/>
          </a:prstGeom>
          <a:noFill/>
        </p:spPr>
        <p:txBody>
          <a:bodyPr wrap="square" rtlCol="0">
            <a:spAutoFit/>
          </a:bodyPr>
          <a:lstStyle/>
          <a:p>
            <a:pPr algn="ctr">
              <a:defRPr/>
            </a:pPr>
            <a:r>
              <a:rPr lang="en-US" sz="3200" b="1" dirty="0">
                <a:solidFill>
                  <a:srgbClr val="D9531E"/>
                </a:solidFill>
                <a:latin typeface="Calibri" panose="020F0502020204030204"/>
              </a:rPr>
              <a:t>Interest</a:t>
            </a:r>
          </a:p>
        </p:txBody>
      </p:sp>
      <p:sp>
        <p:nvSpPr>
          <p:cNvPr id="12" name="TextBox 11">
            <a:extLst>
              <a:ext uri="{FF2B5EF4-FFF2-40B4-BE49-F238E27FC236}">
                <a16:creationId xmlns:a16="http://schemas.microsoft.com/office/drawing/2014/main" id="{73F94551-6837-0AA0-5E64-0B0371859263}"/>
              </a:ext>
            </a:extLst>
          </p:cNvPr>
          <p:cNvSpPr txBox="1"/>
          <p:nvPr/>
        </p:nvSpPr>
        <p:spPr>
          <a:xfrm rot="677252">
            <a:off x="7134564" y="4644983"/>
            <a:ext cx="3059257" cy="584775"/>
          </a:xfrm>
          <a:prstGeom prst="rect">
            <a:avLst/>
          </a:prstGeom>
          <a:noFill/>
        </p:spPr>
        <p:txBody>
          <a:bodyPr wrap="square" rtlCol="0">
            <a:spAutoFit/>
          </a:bodyPr>
          <a:lstStyle/>
          <a:p>
            <a:pPr algn="ctr">
              <a:defRPr/>
            </a:pPr>
            <a:r>
              <a:rPr lang="en-US" sz="3200" b="1" dirty="0">
                <a:solidFill>
                  <a:srgbClr val="D9531E"/>
                </a:solidFill>
                <a:latin typeface="Calibri" panose="020F0502020204030204"/>
              </a:rPr>
              <a:t>Decision Making</a:t>
            </a:r>
          </a:p>
        </p:txBody>
      </p:sp>
      <p:sp>
        <p:nvSpPr>
          <p:cNvPr id="13" name="TextBox 12">
            <a:extLst>
              <a:ext uri="{FF2B5EF4-FFF2-40B4-BE49-F238E27FC236}">
                <a16:creationId xmlns:a16="http://schemas.microsoft.com/office/drawing/2014/main" id="{E1F05709-2650-EE19-4EA7-903F05166BDA}"/>
              </a:ext>
            </a:extLst>
          </p:cNvPr>
          <p:cNvSpPr txBox="1"/>
          <p:nvPr/>
        </p:nvSpPr>
        <p:spPr>
          <a:xfrm rot="642501">
            <a:off x="7290203" y="2350752"/>
            <a:ext cx="2088204" cy="584775"/>
          </a:xfrm>
          <a:prstGeom prst="rect">
            <a:avLst/>
          </a:prstGeom>
          <a:noFill/>
        </p:spPr>
        <p:txBody>
          <a:bodyPr wrap="square" rtlCol="0">
            <a:spAutoFit/>
          </a:bodyPr>
          <a:lstStyle/>
          <a:p>
            <a:pPr algn="ctr">
              <a:defRPr/>
            </a:pPr>
            <a:r>
              <a:rPr lang="en-US" sz="3200" b="1" dirty="0">
                <a:solidFill>
                  <a:srgbClr val="01447B"/>
                </a:solidFill>
                <a:latin typeface="Calibri" panose="020F0502020204030204"/>
              </a:rPr>
              <a:t>Motivation</a:t>
            </a:r>
          </a:p>
        </p:txBody>
      </p:sp>
      <p:sp>
        <p:nvSpPr>
          <p:cNvPr id="14" name="TextBox 13">
            <a:extLst>
              <a:ext uri="{FF2B5EF4-FFF2-40B4-BE49-F238E27FC236}">
                <a16:creationId xmlns:a16="http://schemas.microsoft.com/office/drawing/2014/main" id="{3D064917-5382-1F7F-8EB5-F5945F85059A}"/>
              </a:ext>
            </a:extLst>
          </p:cNvPr>
          <p:cNvSpPr txBox="1"/>
          <p:nvPr/>
        </p:nvSpPr>
        <p:spPr>
          <a:xfrm rot="921994">
            <a:off x="6705809" y="1211427"/>
            <a:ext cx="3500749" cy="584775"/>
          </a:xfrm>
          <a:prstGeom prst="rect">
            <a:avLst/>
          </a:prstGeom>
          <a:noFill/>
        </p:spPr>
        <p:txBody>
          <a:bodyPr wrap="square" rtlCol="0">
            <a:spAutoFit/>
          </a:bodyPr>
          <a:lstStyle/>
          <a:p>
            <a:pPr algn="ctr">
              <a:defRPr/>
            </a:pPr>
            <a:r>
              <a:rPr lang="en-US" sz="3200" b="1" dirty="0">
                <a:solidFill>
                  <a:srgbClr val="D9531E"/>
                </a:solidFill>
                <a:latin typeface="Calibri" panose="020F0502020204030204"/>
              </a:rPr>
              <a:t>Memory Formation</a:t>
            </a:r>
          </a:p>
        </p:txBody>
      </p:sp>
      <p:sp>
        <p:nvSpPr>
          <p:cNvPr id="15" name="TextBox 14">
            <a:extLst>
              <a:ext uri="{FF2B5EF4-FFF2-40B4-BE49-F238E27FC236}">
                <a16:creationId xmlns:a16="http://schemas.microsoft.com/office/drawing/2014/main" id="{757D7CDE-4DA7-2D57-3BB6-3EA5861E92ED}"/>
              </a:ext>
            </a:extLst>
          </p:cNvPr>
          <p:cNvSpPr txBox="1"/>
          <p:nvPr/>
        </p:nvSpPr>
        <p:spPr>
          <a:xfrm>
            <a:off x="7143791" y="5742352"/>
            <a:ext cx="1381327" cy="584775"/>
          </a:xfrm>
          <a:prstGeom prst="rect">
            <a:avLst/>
          </a:prstGeom>
          <a:noFill/>
        </p:spPr>
        <p:txBody>
          <a:bodyPr wrap="square" rtlCol="0">
            <a:spAutoFit/>
          </a:bodyPr>
          <a:lstStyle/>
          <a:p>
            <a:pPr algn="ctr">
              <a:defRPr/>
            </a:pPr>
            <a:r>
              <a:rPr lang="en-US" sz="3200" b="1" dirty="0">
                <a:solidFill>
                  <a:srgbClr val="01447B"/>
                </a:solidFill>
                <a:latin typeface="Calibri" panose="020F0502020204030204"/>
              </a:rPr>
              <a:t>Focus</a:t>
            </a:r>
          </a:p>
        </p:txBody>
      </p:sp>
      <p:sp>
        <p:nvSpPr>
          <p:cNvPr id="16" name="TextBox 15">
            <a:extLst>
              <a:ext uri="{FF2B5EF4-FFF2-40B4-BE49-F238E27FC236}">
                <a16:creationId xmlns:a16="http://schemas.microsoft.com/office/drawing/2014/main" id="{E52C1138-AA2D-4365-E437-ED4CB0D52A47}"/>
              </a:ext>
            </a:extLst>
          </p:cNvPr>
          <p:cNvSpPr txBox="1"/>
          <p:nvPr/>
        </p:nvSpPr>
        <p:spPr>
          <a:xfrm>
            <a:off x="7730355" y="3740109"/>
            <a:ext cx="2566262" cy="584775"/>
          </a:xfrm>
          <a:prstGeom prst="rect">
            <a:avLst/>
          </a:prstGeom>
          <a:noFill/>
        </p:spPr>
        <p:txBody>
          <a:bodyPr wrap="square" rtlCol="0">
            <a:spAutoFit/>
          </a:bodyPr>
          <a:lstStyle/>
          <a:p>
            <a:pPr algn="ctr">
              <a:defRPr/>
            </a:pPr>
            <a:r>
              <a:rPr lang="en-US" sz="3200" b="1" dirty="0">
                <a:solidFill>
                  <a:srgbClr val="4170C3"/>
                </a:solidFill>
                <a:latin typeface="Calibri" panose="020F0502020204030204"/>
              </a:rPr>
              <a:t>Relationships</a:t>
            </a:r>
          </a:p>
        </p:txBody>
      </p:sp>
      <p:sp>
        <p:nvSpPr>
          <p:cNvPr id="17" name="TextBox 16">
            <a:extLst>
              <a:ext uri="{FF2B5EF4-FFF2-40B4-BE49-F238E27FC236}">
                <a16:creationId xmlns:a16="http://schemas.microsoft.com/office/drawing/2014/main" id="{5474DC08-7F70-4450-D007-D176F1828231}"/>
              </a:ext>
            </a:extLst>
          </p:cNvPr>
          <p:cNvSpPr txBox="1"/>
          <p:nvPr/>
        </p:nvSpPr>
        <p:spPr>
          <a:xfrm rot="20811725">
            <a:off x="2855720" y="1924485"/>
            <a:ext cx="2440928" cy="584775"/>
          </a:xfrm>
          <a:prstGeom prst="rect">
            <a:avLst/>
          </a:prstGeom>
          <a:noFill/>
        </p:spPr>
        <p:txBody>
          <a:bodyPr wrap="square" rtlCol="0">
            <a:spAutoFit/>
          </a:bodyPr>
          <a:lstStyle/>
          <a:p>
            <a:pPr algn="ctr">
              <a:defRPr/>
            </a:pPr>
            <a:r>
              <a:rPr lang="en-US" sz="3200" b="1" dirty="0">
                <a:solidFill>
                  <a:srgbClr val="01447B"/>
                </a:solidFill>
                <a:latin typeface="Calibri" panose="020F0502020204030204"/>
              </a:rPr>
              <a:t>Performance</a:t>
            </a:r>
          </a:p>
        </p:txBody>
      </p:sp>
    </p:spTree>
    <p:extLst>
      <p:ext uri="{BB962C8B-B14F-4D97-AF65-F5344CB8AC3E}">
        <p14:creationId xmlns:p14="http://schemas.microsoft.com/office/powerpoint/2010/main" val="32045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Why an Emotional Intelligence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Emphasis</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a:t>
            </a:r>
          </a:p>
        </p:txBody>
      </p:sp>
      <p:sp>
        <p:nvSpPr>
          <p:cNvPr id="2" name="Content Placeholder 2">
            <a:extLst>
              <a:ext uri="{FF2B5EF4-FFF2-40B4-BE49-F238E27FC236}">
                <a16:creationId xmlns:a16="http://schemas.microsoft.com/office/drawing/2014/main" id="{2E8C41E6-784A-4BA1-8BCB-083419EC1274}"/>
              </a:ext>
            </a:extLst>
          </p:cNvPr>
          <p:cNvSpPr>
            <a:spLocks noGrp="1"/>
          </p:cNvSpPr>
          <p:nvPr>
            <p:ph idx="1"/>
          </p:nvPr>
        </p:nvSpPr>
        <p:spPr>
          <a:xfrm>
            <a:off x="2150955" y="1053241"/>
            <a:ext cx="7132811" cy="4808257"/>
          </a:xfrm>
        </p:spPr>
        <p:txBody>
          <a:bodyPr>
            <a:noAutofit/>
          </a:bodyPr>
          <a:lstStyle/>
          <a:p>
            <a:pPr marL="0" indent="0">
              <a:buNone/>
            </a:pPr>
            <a:r>
              <a:rPr lang="en-US" b="1" dirty="0">
                <a:solidFill>
                  <a:srgbClr val="D9531E"/>
                </a:solidFill>
              </a:rPr>
              <a:t>Educators</a:t>
            </a:r>
            <a:r>
              <a:rPr lang="en-US" sz="2400" dirty="0"/>
              <a:t> and </a:t>
            </a:r>
            <a:r>
              <a:rPr lang="en-US" b="1" dirty="0">
                <a:solidFill>
                  <a:srgbClr val="D9531E"/>
                </a:solidFill>
              </a:rPr>
              <a:t>leaders</a:t>
            </a:r>
            <a:r>
              <a:rPr lang="en-US" sz="2400" dirty="0"/>
              <a:t> with higher emotional intelligence:</a:t>
            </a:r>
          </a:p>
          <a:p>
            <a:r>
              <a:rPr lang="en-US" sz="2400" dirty="0"/>
              <a:t>Demonstrate more empathy and greater sensitivity to others’ needs</a:t>
            </a:r>
          </a:p>
          <a:p>
            <a:r>
              <a:rPr lang="en-US" sz="2400" dirty="0"/>
              <a:t>Develop higher performing teams and build a warmer and more supportive emotional school climate</a:t>
            </a:r>
          </a:p>
          <a:p>
            <a:r>
              <a:rPr lang="en-US" sz="2400" dirty="0"/>
              <a:t>Receive higher performance </a:t>
            </a:r>
            <a:br>
              <a:rPr lang="en-US" sz="2400" dirty="0"/>
            </a:br>
            <a:r>
              <a:rPr lang="en-US" sz="2400" dirty="0"/>
              <a:t>ratings and experience less </a:t>
            </a:r>
            <a:br>
              <a:rPr lang="en-US" sz="2400" dirty="0"/>
            </a:br>
            <a:r>
              <a:rPr lang="en-US" sz="2400" dirty="0"/>
              <a:t>stress and burnout</a:t>
            </a:r>
          </a:p>
        </p:txBody>
      </p:sp>
      <p:pic>
        <p:nvPicPr>
          <p:cNvPr id="5122" name="Picture 2" descr="Five professional individuals (three women and two men) smile down into the camera">
            <a:extLst>
              <a:ext uri="{FF2B5EF4-FFF2-40B4-BE49-F238E27FC236}">
                <a16:creationId xmlns:a16="http://schemas.microsoft.com/office/drawing/2014/main" id="{CE31FEA2-3F0F-4FE7-A059-3D60A06F4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483" y="3549157"/>
            <a:ext cx="3249217" cy="307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8938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852</TotalTime>
  <Words>2601</Words>
  <Application>Microsoft Office PowerPoint</Application>
  <PresentationFormat>Widescreen</PresentationFormat>
  <Paragraphs>306</Paragraphs>
  <Slides>63</Slides>
  <Notes>0</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Arial</vt:lpstr>
      <vt:lpstr>Calibri</vt:lpstr>
      <vt:lpstr>Calibri Light</vt:lpstr>
      <vt:lpstr>Cambria</vt:lpstr>
      <vt:lpstr>Neutra Text TF Alt</vt:lpstr>
      <vt:lpstr>Neutra Text TF Light</vt:lpstr>
      <vt:lpstr>proxima-nova</vt:lpstr>
      <vt:lpstr>Symbol</vt:lpstr>
      <vt:lpstr>Tenorite</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Peters, David S.</dc:creator>
  <cp:lastModifiedBy>Peters, David S.</cp:lastModifiedBy>
  <cp:revision>4</cp:revision>
  <cp:lastPrinted>2022-06-01T01:16:02Z</cp:lastPrinted>
  <dcterms:created xsi:type="dcterms:W3CDTF">2021-06-21T21:48:42Z</dcterms:created>
  <dcterms:modified xsi:type="dcterms:W3CDTF">2024-08-26T23:14:14Z</dcterms:modified>
</cp:coreProperties>
</file>